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8" r:id="rId8"/>
    <p:sldId id="262" r:id="rId9"/>
    <p:sldId id="263" r:id="rId10"/>
    <p:sldId id="264" r:id="rId11"/>
    <p:sldId id="265" r:id="rId12"/>
    <p:sldId id="266" r:id="rId13"/>
    <p:sldId id="267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4352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71" autoAdjust="0"/>
  </p:normalViewPr>
  <p:slideViewPr>
    <p:cSldViewPr>
      <p:cViewPr varScale="1">
        <p:scale>
          <a:sx n="72" d="100"/>
          <a:sy n="72" d="100"/>
        </p:scale>
        <p:origin x="-132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2"/>
          <p:cNvGrpSpPr>
            <a:grpSpLocks/>
          </p:cNvGrpSpPr>
          <p:nvPr/>
        </p:nvGrpSpPr>
        <p:grpSpPr bwMode="auto">
          <a:xfrm>
            <a:off x="-382588" y="0"/>
            <a:ext cx="9932988" cy="6858000"/>
            <a:chOff x="-382404" y="0"/>
            <a:chExt cx="9932332" cy="6858000"/>
          </a:xfrm>
        </p:grpSpPr>
        <p:grpSp>
          <p:nvGrpSpPr>
            <p:cNvPr id="5" name="Group 44"/>
            <p:cNvGrpSpPr>
              <a:grpSpLocks/>
            </p:cNvGrpSpPr>
            <p:nvPr/>
          </p:nvGrpSpPr>
          <p:grpSpPr bwMode="auto">
            <a:xfrm>
              <a:off x="159" y="0"/>
              <a:ext cx="9143396" cy="6858000"/>
              <a:chOff x="159" y="0"/>
              <a:chExt cx="9143396" cy="6858000"/>
            </a:xfrm>
          </p:grpSpPr>
          <p:grpSp>
            <p:nvGrpSpPr>
              <p:cNvPr id="28" name="Group 4"/>
              <p:cNvGrpSpPr>
                <a:grpSpLocks/>
              </p:cNvGrpSpPr>
              <p:nvPr/>
            </p:nvGrpSpPr>
            <p:grpSpPr bwMode="auto">
              <a:xfrm>
                <a:off x="159" y="0"/>
                <a:ext cx="2514434" cy="6858000"/>
                <a:chOff x="159" y="0"/>
                <a:chExt cx="2514434" cy="6858000"/>
              </a:xfrm>
            </p:grpSpPr>
            <p:sp>
              <p:nvSpPr>
                <p:cNvPr id="40" name="Rectangle 114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1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2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29" name="Group 5"/>
              <p:cNvGrpSpPr>
                <a:grpSpLocks/>
              </p:cNvGrpSpPr>
              <p:nvPr/>
            </p:nvGrpSpPr>
            <p:grpSpPr bwMode="auto">
              <a:xfrm>
                <a:off x="422406" y="0"/>
                <a:ext cx="2514434" cy="6858000"/>
                <a:chOff x="-504" y="0"/>
                <a:chExt cx="2514434" cy="6858000"/>
              </a:xfrm>
            </p:grpSpPr>
            <p:sp>
              <p:nvSpPr>
                <p:cNvPr id="37" name="Rectangle 84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8" name="Rectangle 85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9" name="Rectangle 113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30" name="Group 9"/>
              <p:cNvGrpSpPr>
                <a:grpSpLocks/>
              </p:cNvGrpSpPr>
              <p:nvPr/>
            </p:nvGrpSpPr>
            <p:grpSpPr bwMode="auto">
              <a:xfrm rot="10800000">
                <a:off x="6629121" y="0"/>
                <a:ext cx="2514434" cy="6858000"/>
                <a:chOff x="445" y="0"/>
                <a:chExt cx="2514434" cy="6858000"/>
              </a:xfrm>
            </p:grpSpPr>
            <p:sp>
              <p:nvSpPr>
                <p:cNvPr id="34" name="Rectangle 77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5" name="Rectangle 78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6" name="Rectangle 80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sp>
            <p:nvSpPr>
              <p:cNvPr id="31" name="Rectangle 74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2" name="Rectangle 75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3" name="Rectangle 76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6" name="Freeform 44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" name="Freeform 47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8" name="Freeform 48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" name="Freeform 50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0" name="Freeform 51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1" name="Hexagon 52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2" name="Hexagon 53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3" name="Hexagon 54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4" name="Hexagon 55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5" name="Hexagon 56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6" name="Freeform 57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7" name="Hexagon 58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8" name="Hexagon 59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9" name="Hexagon 60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0" name="Hexagon 61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1" name="Hexagon 62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2" name="Hexagon 63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3" name="Hexagon 64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4" name="Hexagon 65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5" name="Hexagon 66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6" name="Freeform 67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7" name="Freeform 68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43" name="Rectangle 45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4" name="Rectangle 46"/>
          <p:cNvSpPr/>
          <p:nvPr/>
        </p:nvSpPr>
        <p:spPr>
          <a:xfrm>
            <a:off x="4649788" y="-22225"/>
            <a:ext cx="3505200" cy="23129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5" name="Rectangle 49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6" name="Rectangle 88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7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688" y="1516063"/>
            <a:ext cx="2133600" cy="752475"/>
          </a:xfrm>
        </p:spPr>
        <p:txBody>
          <a:bodyPr anchor="b"/>
          <a:lstStyle>
            <a:lvl1pPr algn="l">
              <a:defRPr sz="2400"/>
            </a:lvl1pPr>
          </a:lstStyle>
          <a:p>
            <a:pPr>
              <a:defRPr/>
            </a:pPr>
            <a:fld id="{B96EB0AF-C2D6-4541-9076-6011BCC94776}" type="datetimeFigureOut">
              <a:rPr lang="en-US"/>
              <a:pPr>
                <a:defRPr/>
              </a:pPr>
              <a:t>2/5/2013</a:t>
            </a:fld>
            <a:endParaRPr lang="en-US"/>
          </a:p>
        </p:txBody>
      </p:sp>
      <p:sp>
        <p:nvSpPr>
          <p:cNvPr id="4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838" y="5719763"/>
            <a:ext cx="283051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788" y="5719763"/>
            <a:ext cx="642937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02B6F167-7F85-4034-93D2-411A87D3B5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D73B44-7634-45B6-8FC7-C04D2CA553A1}" type="datetimeFigureOut">
              <a:rPr lang="en-US"/>
              <a:pPr>
                <a:defRPr/>
              </a:pPr>
              <a:t>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5C62AE-D956-4F52-BF5A-86140ABAC1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A978B1-BCF6-4032-8FD2-27E38931B73B}" type="datetimeFigureOut">
              <a:rPr lang="en-US"/>
              <a:pPr>
                <a:defRPr/>
              </a:pPr>
              <a:t>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A4EB8E-CCB7-4A9B-963E-AFE674CE51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8FA108-1840-4674-B855-A6E4349193B4}" type="datetimeFigureOut">
              <a:rPr lang="en-US"/>
              <a:pPr>
                <a:defRPr/>
              </a:pPr>
              <a:t>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71E914-02F9-4F2C-9374-D23EBD2A45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9608BF-6169-4785-826B-9A5EAEFC5371}" type="datetimeFigureOut">
              <a:rPr lang="en-US"/>
              <a:pPr>
                <a:defRPr/>
              </a:pPr>
              <a:t>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FEEAC9-63AB-4961-BFB2-4DB69B1635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19EAF6-8DE1-43EF-A17B-F73A21A3AB9E}" type="datetimeFigureOut">
              <a:rPr lang="en-US"/>
              <a:pPr>
                <a:defRPr/>
              </a:pPr>
              <a:t>2/5/2013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673CA4-D132-4587-A401-1CDCF53444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615E07-338B-4CA2-AC88-E8E7C462D2FB}" type="datetimeFigureOut">
              <a:rPr lang="en-US"/>
              <a:pPr>
                <a:defRPr/>
              </a:pPr>
              <a:t>2/5/2013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3CEEA3-D70C-47E8-AF97-659DF44BC3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85DE83-AE71-4668-97A8-4536B193694F}" type="datetimeFigureOut">
              <a:rPr lang="en-US"/>
              <a:pPr>
                <a:defRPr/>
              </a:pPr>
              <a:t>2/5/2013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A36B20-0AB3-4393-AE9D-F4A8840237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8135B1-78F1-4533-87B0-1807B3095621}" type="datetimeFigureOut">
              <a:rPr lang="en-US"/>
              <a:pPr>
                <a:defRPr/>
              </a:pPr>
              <a:t>2/5/2013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2D6B54-448D-4F41-A8B0-A5A9527655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3"/>
          <p:cNvGrpSpPr>
            <a:grpSpLocks/>
          </p:cNvGrpSpPr>
          <p:nvPr/>
        </p:nvGrpSpPr>
        <p:grpSpPr bwMode="auto">
          <a:xfrm>
            <a:off x="-382588" y="0"/>
            <a:ext cx="9932988" cy="6858000"/>
            <a:chOff x="-382404" y="0"/>
            <a:chExt cx="9932332" cy="6858000"/>
          </a:xfrm>
        </p:grpSpPr>
        <p:grpSp>
          <p:nvGrpSpPr>
            <p:cNvPr id="6" name="Group 44"/>
            <p:cNvGrpSpPr>
              <a:grpSpLocks/>
            </p:cNvGrpSpPr>
            <p:nvPr/>
          </p:nvGrpSpPr>
          <p:grpSpPr bwMode="auto">
            <a:xfrm>
              <a:off x="159" y="0"/>
              <a:ext cx="9143396" cy="6858000"/>
              <a:chOff x="159" y="0"/>
              <a:chExt cx="9143396" cy="6858000"/>
            </a:xfrm>
          </p:grpSpPr>
          <p:grpSp>
            <p:nvGrpSpPr>
              <p:cNvPr id="29" name="Group 4"/>
              <p:cNvGrpSpPr>
                <a:grpSpLocks/>
              </p:cNvGrpSpPr>
              <p:nvPr/>
            </p:nvGrpSpPr>
            <p:grpSpPr bwMode="auto">
              <a:xfrm>
                <a:off x="159" y="0"/>
                <a:ext cx="2514434" cy="6858000"/>
                <a:chOff x="159" y="0"/>
                <a:chExt cx="2514434" cy="6858000"/>
              </a:xfrm>
            </p:grpSpPr>
            <p:sp>
              <p:nvSpPr>
                <p:cNvPr id="41" name="Rectangle 83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2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3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30" name="Group 5"/>
              <p:cNvGrpSpPr>
                <a:grpSpLocks/>
              </p:cNvGrpSpPr>
              <p:nvPr/>
            </p:nvGrpSpPr>
            <p:grpSpPr bwMode="auto">
              <a:xfrm>
                <a:off x="422406" y="0"/>
                <a:ext cx="2514434" cy="6858000"/>
                <a:chOff x="-504" y="0"/>
                <a:chExt cx="2514434" cy="6858000"/>
              </a:xfrm>
            </p:grpSpPr>
            <p:sp>
              <p:nvSpPr>
                <p:cNvPr id="38" name="Rectangle 80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9" name="Rectangle 81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0" name="Rectangle 82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31" name="Group 9"/>
              <p:cNvGrpSpPr>
                <a:grpSpLocks/>
              </p:cNvGrpSpPr>
              <p:nvPr/>
            </p:nvGrpSpPr>
            <p:grpSpPr bwMode="auto">
              <a:xfrm rot="10800000">
                <a:off x="6629121" y="0"/>
                <a:ext cx="2514434" cy="6858000"/>
                <a:chOff x="445" y="0"/>
                <a:chExt cx="2514434" cy="6858000"/>
              </a:xfrm>
            </p:grpSpPr>
            <p:sp>
              <p:nvSpPr>
                <p:cNvPr id="35" name="Rectangle 77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6" name="Rectangle 78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7" name="Rectangle 79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sp>
            <p:nvSpPr>
              <p:cNvPr id="32" name="Rectangle 74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3" name="Rectangle 75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4" name="Rectangle 76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7" name="Freeform 46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8" name="Freeform 47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" name="Freeform 48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0" name="Freeform 49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1" name="Freeform 50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2" name="Hexagon 51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3" name="Hexagon 52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4" name="Hexagon 53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5" name="Hexagon 54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6" name="Hexagon 55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7" name="Freeform 58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8" name="Hexagon 59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9" name="Hexagon 61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0" name="Hexagon 62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1" name="Hexagon 63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2" name="Hexagon 64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3" name="Hexagon 65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4" name="Hexagon 66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5" name="Hexagon 67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6" name="Hexagon 68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7" name="Freeform 69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8" name="Freeform 70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44" name="Rectangle 45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5" name="Rectangle 56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6" name="Rectangle 57"/>
          <p:cNvSpPr/>
          <p:nvPr/>
        </p:nvSpPr>
        <p:spPr>
          <a:xfrm>
            <a:off x="904875" y="601663"/>
            <a:ext cx="3562350" cy="56483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7" name="Rectangle 60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9AC54A-6ABA-47E3-A502-5911C352E5AA}" type="datetimeFigureOut">
              <a:rPr lang="en-US"/>
              <a:pPr>
                <a:defRPr/>
              </a:pPr>
              <a:t>2/5/2013</a:t>
            </a:fld>
            <a:endParaRPr lang="en-US"/>
          </a:p>
        </p:txBody>
      </p:sp>
      <p:sp>
        <p:nvSpPr>
          <p:cNvPr id="49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B1E706-6987-429A-A0E0-C7563C6A60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0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4641850" y="5724525"/>
            <a:ext cx="3492500" cy="365125"/>
          </a:xfrm>
        </p:spPr>
        <p:txBody>
          <a:bodyPr>
            <a:normAutofit/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3"/>
          <p:cNvGrpSpPr>
            <a:grpSpLocks/>
          </p:cNvGrpSpPr>
          <p:nvPr/>
        </p:nvGrpSpPr>
        <p:grpSpPr bwMode="auto">
          <a:xfrm>
            <a:off x="-382588" y="0"/>
            <a:ext cx="9932988" cy="6858000"/>
            <a:chOff x="-382404" y="0"/>
            <a:chExt cx="9932332" cy="6858000"/>
          </a:xfrm>
        </p:grpSpPr>
        <p:grpSp>
          <p:nvGrpSpPr>
            <p:cNvPr id="6" name="Group 44"/>
            <p:cNvGrpSpPr>
              <a:grpSpLocks/>
            </p:cNvGrpSpPr>
            <p:nvPr/>
          </p:nvGrpSpPr>
          <p:grpSpPr bwMode="auto">
            <a:xfrm>
              <a:off x="159" y="0"/>
              <a:ext cx="9143396" cy="6858000"/>
              <a:chOff x="159" y="0"/>
              <a:chExt cx="9143396" cy="6858000"/>
            </a:xfrm>
          </p:grpSpPr>
          <p:grpSp>
            <p:nvGrpSpPr>
              <p:cNvPr id="29" name="Group 4"/>
              <p:cNvGrpSpPr>
                <a:grpSpLocks/>
              </p:cNvGrpSpPr>
              <p:nvPr/>
            </p:nvGrpSpPr>
            <p:grpSpPr bwMode="auto">
              <a:xfrm>
                <a:off x="159" y="0"/>
                <a:ext cx="2514434" cy="6858000"/>
                <a:chOff x="159" y="0"/>
                <a:chExt cx="2514434" cy="6858000"/>
              </a:xfrm>
            </p:grpSpPr>
            <p:sp>
              <p:nvSpPr>
                <p:cNvPr id="41" name="Rectangle 86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2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3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30" name="Group 5"/>
              <p:cNvGrpSpPr>
                <a:grpSpLocks/>
              </p:cNvGrpSpPr>
              <p:nvPr/>
            </p:nvGrpSpPr>
            <p:grpSpPr bwMode="auto">
              <a:xfrm>
                <a:off x="422406" y="0"/>
                <a:ext cx="2514434" cy="6858000"/>
                <a:chOff x="-504" y="0"/>
                <a:chExt cx="2514434" cy="6858000"/>
              </a:xfrm>
            </p:grpSpPr>
            <p:sp>
              <p:nvSpPr>
                <p:cNvPr id="38" name="Rectangle 83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9" name="Rectangle 84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0" name="Rectangle 85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31" name="Group 9"/>
              <p:cNvGrpSpPr>
                <a:grpSpLocks/>
              </p:cNvGrpSpPr>
              <p:nvPr/>
            </p:nvGrpSpPr>
            <p:grpSpPr bwMode="auto">
              <a:xfrm rot="10800000">
                <a:off x="6629121" y="0"/>
                <a:ext cx="2514434" cy="6858000"/>
                <a:chOff x="445" y="0"/>
                <a:chExt cx="2514434" cy="6858000"/>
              </a:xfrm>
            </p:grpSpPr>
            <p:sp>
              <p:nvSpPr>
                <p:cNvPr id="35" name="Rectangle 80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6" name="Rectangle 81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7" name="Rectangle 82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sp>
            <p:nvSpPr>
              <p:cNvPr id="32" name="Rectangle 77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3" name="Rectangle 78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4" name="Rectangle 79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7" name="Freeform 45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8" name="Freeform 46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" name="Freeform 47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0" name="Freeform 48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1" name="Freeform 49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2" name="Hexagon 50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3" name="Hexagon 51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4" name="Hexagon 59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5" name="Hexagon 60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6" name="Hexagon 61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7" name="Freeform 62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8" name="Hexagon 63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9" name="Hexagon 64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0" name="Hexagon 65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1" name="Hexagon 66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2" name="Hexagon 67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3" name="Hexagon 68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4" name="Hexagon 69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5" name="Hexagon 70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6" name="Hexagon 71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7" name="Freeform 72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8" name="Freeform 73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44" name="Rectangle 93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5" name="Rectangle 100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6" name="Rectangle 101"/>
          <p:cNvSpPr/>
          <p:nvPr/>
        </p:nvSpPr>
        <p:spPr>
          <a:xfrm>
            <a:off x="904875" y="601663"/>
            <a:ext cx="3562350" cy="564832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7" name="Rectangle 104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19150F-3C69-4347-AC6A-C439685C518D}" type="datetimeFigureOut">
              <a:rPr lang="en-US"/>
              <a:pPr>
                <a:defRPr/>
              </a:pPr>
              <a:t>2/5/2013</a:t>
            </a:fld>
            <a:endParaRPr lang="en-US"/>
          </a:p>
        </p:txBody>
      </p:sp>
      <p:sp>
        <p:nvSpPr>
          <p:cNvPr id="4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850" y="5724525"/>
            <a:ext cx="3492500" cy="365125"/>
          </a:xfrm>
        </p:spPr>
        <p:txBody>
          <a:bodyPr>
            <a:normAutofit/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A31A5C-D5FE-4E62-954F-36F6476DD3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41"/>
          <p:cNvGrpSpPr>
            <a:grpSpLocks/>
          </p:cNvGrpSpPr>
          <p:nvPr/>
        </p:nvGrpSpPr>
        <p:grpSpPr bwMode="auto">
          <a:xfrm>
            <a:off x="-304800" y="0"/>
            <a:ext cx="9932988" cy="6858000"/>
            <a:chOff x="-382404" y="0"/>
            <a:chExt cx="9932332" cy="6858000"/>
          </a:xfrm>
        </p:grpSpPr>
        <p:grpSp>
          <p:nvGrpSpPr>
            <p:cNvPr id="1035" name="Group 44"/>
            <p:cNvGrpSpPr>
              <a:grpSpLocks/>
            </p:cNvGrpSpPr>
            <p:nvPr/>
          </p:nvGrpSpPr>
          <p:grpSpPr bwMode="auto"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58" name="Group 4"/>
              <p:cNvGrpSpPr>
                <a:grpSpLocks/>
              </p:cNvGrpSpPr>
              <p:nvPr/>
            </p:nvGrpSpPr>
            <p:grpSpPr bwMode="auto"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1059" name="Group 5"/>
              <p:cNvGrpSpPr>
                <a:grpSpLocks/>
              </p:cNvGrpSpPr>
              <p:nvPr/>
            </p:nvGrpSpPr>
            <p:grpSpPr bwMode="auto"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1060" name="Group 9"/>
              <p:cNvGrpSpPr>
                <a:grpSpLocks/>
              </p:cNvGrpSpPr>
              <p:nvPr/>
            </p:nvGrpSpPr>
            <p:grpSpPr bwMode="auto"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2540" y="5035550"/>
              <a:ext cx="9144983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2540" y="3467100"/>
              <a:ext cx="9144983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2540" y="5284788"/>
              <a:ext cx="9144983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6793" y="5132388"/>
              <a:ext cx="6982951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5573" y="28590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19425" y="41259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8949" y="15922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6524" y="32543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2326" y="53832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3969" y="54022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542" y="28495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394" y="41259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09771" y="54117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8820" y="28590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443" y="15636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997" y="4056063"/>
              <a:ext cx="1242931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997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375"/>
            <a:ext cx="8229600" cy="6186488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0888" y="-22225"/>
            <a:ext cx="3679825" cy="700088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30" name="Title Placeholder 1"/>
          <p:cNvSpPr>
            <a:spLocks noGrp="1"/>
          </p:cNvSpPr>
          <p:nvPr>
            <p:ph type="title"/>
          </p:nvPr>
        </p:nvSpPr>
        <p:spPr bwMode="auto">
          <a:xfrm>
            <a:off x="1042988" y="1027113"/>
            <a:ext cx="702468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42988" y="2324100"/>
            <a:ext cx="6777037" cy="350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575" y="2238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FEFEFE"/>
                </a:solidFill>
                <a:latin typeface="+mn-lt"/>
              </a:defRPr>
            </a:lvl1pPr>
          </a:lstStyle>
          <a:p>
            <a:pPr>
              <a:defRPr/>
            </a:pPr>
            <a:fld id="{575B235E-1420-4FB3-B892-8312C362D35D}" type="datetimeFigureOut">
              <a:rPr lang="en-US"/>
              <a:pPr>
                <a:defRPr/>
              </a:pPr>
              <a:t>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850" y="5851525"/>
            <a:ext cx="350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accent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788" y="223838"/>
            <a:ext cx="13319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FEFEFE"/>
                </a:solidFill>
                <a:latin typeface="+mn-lt"/>
              </a:defRPr>
            </a:lvl1pPr>
          </a:lstStyle>
          <a:p>
            <a:pPr>
              <a:defRPr/>
            </a:pPr>
            <a:fld id="{79A5EAFF-F218-40F7-A711-04A7DF4C43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3" r:id="rId2"/>
    <p:sldLayoutId id="2147483682" r:id="rId3"/>
    <p:sldLayoutId id="2147483681" r:id="rId4"/>
    <p:sldLayoutId id="2147483680" r:id="rId5"/>
    <p:sldLayoutId id="2147483679" r:id="rId6"/>
    <p:sldLayoutId id="2147483678" r:id="rId7"/>
    <p:sldLayoutId id="2147483685" r:id="rId8"/>
    <p:sldLayoutId id="2147483686" r:id="rId9"/>
    <p:sldLayoutId id="2147483677" r:id="rId10"/>
    <p:sldLayoutId id="214748367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395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563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045575">
            <a:off x="4799013" y="2670175"/>
            <a:ext cx="3313112" cy="1993900"/>
          </a:xfrm>
          <a:solidFill>
            <a:schemeClr val="bg2">
              <a:lumMod val="75000"/>
            </a:schemeClr>
          </a:solidFill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x-none" b="1" dirty="0" smtClean="0">
                <a:solidFill>
                  <a:schemeClr val="bg2">
                    <a:lumMod val="75000"/>
                  </a:schemeClr>
                </a:solidFill>
              </a:rPr>
              <a:t>ZAŠTO JE VAŽNA</a:t>
            </a:r>
            <a:r>
              <a:rPr lang="x-none" dirty="0" smtClean="0">
                <a:solidFill>
                  <a:schemeClr val="bg2">
                    <a:lumMod val="75000"/>
                  </a:schemeClr>
                </a:solidFill>
              </a:rPr>
              <a:t/>
            </a:r>
            <a:br>
              <a:rPr lang="x-none" dirty="0" smtClean="0">
                <a:solidFill>
                  <a:schemeClr val="bg2">
                    <a:lumMod val="75000"/>
                  </a:schemeClr>
                </a:solidFill>
              </a:rPr>
            </a:br>
            <a:r>
              <a:rPr lang="x-none" dirty="0" smtClean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x-none" dirty="0" smtClean="0"/>
              <a:t/>
            </a:r>
            <a:br>
              <a:rPr lang="x-none" dirty="0" smtClean="0"/>
            </a:br>
            <a:r>
              <a:rPr lang="x-none" b="1" dirty="0" smtClean="0">
                <a:solidFill>
                  <a:srgbClr val="FF0000"/>
                </a:solidFill>
              </a:rPr>
              <a:t>OPTIMALNA ISHRANA DOMAĆIH ŽIVOTINJA?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3314" name="Subtitle 2"/>
          <p:cNvSpPr>
            <a:spLocks noGrp="1"/>
          </p:cNvSpPr>
          <p:nvPr>
            <p:ph type="subTitle" idx="1"/>
          </p:nvPr>
        </p:nvSpPr>
        <p:spPr>
          <a:xfrm>
            <a:off x="1042988" y="3141663"/>
            <a:ext cx="6481762" cy="863600"/>
          </a:xfrm>
        </p:spPr>
        <p:txBody>
          <a:bodyPr/>
          <a:lstStyle/>
          <a:p>
            <a:pPr eaLnBrk="1" hangingPunct="1"/>
            <a:r>
              <a:rPr lang="en-US" b="1" smtClean="0"/>
              <a:t>Dipl.</a:t>
            </a:r>
            <a:r>
              <a:rPr lang="sr-Latn-CS" b="1" smtClean="0"/>
              <a:t>in</a:t>
            </a:r>
            <a:r>
              <a:rPr lang="en-US" b="1" smtClean="0"/>
              <a:t>g. Valentina </a:t>
            </a:r>
            <a:r>
              <a:rPr lang="sr-Latn-CS" b="1" smtClean="0"/>
              <a:t>M</a:t>
            </a:r>
            <a:r>
              <a:rPr lang="en-US" b="1" smtClean="0"/>
              <a:t>inić</a:t>
            </a:r>
          </a:p>
          <a:p>
            <a:pPr eaLnBrk="1" hangingPunct="1"/>
            <a:r>
              <a:rPr lang="en-US" b="1" smtClean="0"/>
              <a:t>PSS Subotica AD</a:t>
            </a:r>
            <a:endParaRPr lang="sr-Latn-CS" b="1" smtClean="0"/>
          </a:p>
          <a:p>
            <a:pPr eaLnBrk="1" hangingPunct="1"/>
            <a:r>
              <a:rPr lang="sr-Latn-CS" b="1" smtClean="0"/>
              <a:t>pss-subotica.rs</a:t>
            </a:r>
            <a:endParaRPr lang="en-US" b="1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  <p:pic>
        <p:nvPicPr>
          <p:cNvPr id="13315" name="Picture 4" descr="littleco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3800" y="5000625"/>
            <a:ext cx="114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1938" y="5032375"/>
            <a:ext cx="2146300" cy="1427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79400" y="333375"/>
            <a:ext cx="1909763" cy="155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2988" y="1027113"/>
            <a:ext cx="7024687" cy="173037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b="1" dirty="0"/>
              <a:t>Savremeni principi u ishrani preživara</a:t>
            </a:r>
            <a:r>
              <a:rPr lang="it-IT" dirty="0"/>
              <a:t/>
            </a:r>
            <a:br>
              <a:rPr lang="it-IT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2">
              <a:lumMod val="75000"/>
            </a:schemeClr>
          </a:solidFill>
        </p:spPr>
        <p:txBody>
          <a:bodyPr>
            <a:normAutofit/>
          </a:bodyPr>
          <a:lstStyle/>
          <a:p>
            <a:pPr eaLnBrk="1" hangingPunct="1"/>
            <a:r>
              <a:rPr lang="en-US" sz="3600" b="1" i="1" smtClean="0"/>
              <a:t>Koncentrovana hraniva i smeše koncentrata u ishrani preživara se koriste </a:t>
            </a:r>
            <a:r>
              <a:rPr lang="sr-Latn-CS" sz="3600" b="1" i="1" smtClean="0"/>
              <a:t>samo </a:t>
            </a:r>
            <a:r>
              <a:rPr lang="en-US" sz="3600" b="1" i="1" smtClean="0"/>
              <a:t>kao dopuna obroku od kabaste hrane.</a:t>
            </a:r>
          </a:p>
          <a:p>
            <a:pPr eaLnBrk="1" hangingPunct="1"/>
            <a:endParaRPr lang="en-US" sz="3600" smtClean="0"/>
          </a:p>
        </p:txBody>
      </p:sp>
      <p:sp>
        <p:nvSpPr>
          <p:cNvPr id="4" name="Smiley Face 3"/>
          <p:cNvSpPr/>
          <p:nvPr/>
        </p:nvSpPr>
        <p:spPr>
          <a:xfrm>
            <a:off x="34925" y="30163"/>
            <a:ext cx="914400" cy="9144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2253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27763" y="5013325"/>
            <a:ext cx="2381250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2988" y="692150"/>
            <a:ext cx="7024687" cy="1728788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b="1" dirty="0"/>
              <a:t>Savremeni principi u ishrani nepreživara</a:t>
            </a:r>
            <a:r>
              <a:rPr lang="it-IT" dirty="0"/>
              <a:t/>
            </a:r>
            <a:br>
              <a:rPr lang="it-IT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2">
              <a:lumMod val="75000"/>
            </a:schemeClr>
          </a:solidFill>
        </p:spPr>
        <p:txBody>
          <a:bodyPr rtlCol="0">
            <a:normAutofit/>
          </a:bodyPr>
          <a:lstStyle/>
          <a:p>
            <a:pPr indent="-274320" eaLnBrk="1" fontAlgn="auto" hangingPunct="1">
              <a:spcAft>
                <a:spcPts val="0"/>
              </a:spcAft>
              <a:defRPr/>
            </a:pPr>
            <a:r>
              <a:rPr lang="vi-VN" b="1" i="1" dirty="0"/>
              <a:t>Pošto se radi o životinjama sa jednokomornim želucem, celokupne dnevne </a:t>
            </a:r>
            <a:r>
              <a:rPr lang="vi-VN" b="1" i="1" dirty="0" smtClean="0"/>
              <a:t>potrebe</a:t>
            </a:r>
            <a:r>
              <a:rPr lang="x-none" b="1" i="1" dirty="0" smtClean="0"/>
              <a:t> </a:t>
            </a:r>
            <a:r>
              <a:rPr lang="vi-VN" b="1" i="1" dirty="0" smtClean="0"/>
              <a:t>se </a:t>
            </a:r>
            <a:r>
              <a:rPr lang="vi-VN" b="1" i="1" dirty="0"/>
              <a:t>obezbeđuju koncentrovanom hranom koja u skladu sa zahtevima pojedinih vrsta </a:t>
            </a:r>
            <a:r>
              <a:rPr lang="vi-VN" b="1" i="1" dirty="0" smtClean="0"/>
              <a:t>i</a:t>
            </a:r>
            <a:r>
              <a:rPr lang="x-none" b="1" i="1" dirty="0" smtClean="0"/>
              <a:t> </a:t>
            </a:r>
            <a:r>
              <a:rPr lang="vi-VN" b="1" i="1" dirty="0" smtClean="0"/>
              <a:t>kategorija </a:t>
            </a:r>
            <a:r>
              <a:rPr lang="vi-VN" b="1" i="1" dirty="0"/>
              <a:t>sadrži odgovarajući hemijski sastav.</a:t>
            </a:r>
          </a:p>
          <a:p>
            <a:pPr indent="-274320" eaLnBrk="1" fontAlgn="auto" hangingPunct="1"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Smiley Face 3"/>
          <p:cNvSpPr/>
          <p:nvPr/>
        </p:nvSpPr>
        <p:spPr>
          <a:xfrm>
            <a:off x="55563" y="47625"/>
            <a:ext cx="914400" cy="9144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2355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24525" y="4797425"/>
            <a:ext cx="2743200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x-none" b="1" dirty="0" smtClean="0"/>
              <a:t>PROBLEM-TROŠKOVI ISHRANE?</a:t>
            </a:r>
            <a:endParaRPr lang="en-US" b="1" dirty="0"/>
          </a:p>
        </p:txBody>
      </p:sp>
      <p:sp>
        <p:nvSpPr>
          <p:cNvPr id="2457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i="1" smtClean="0"/>
              <a:t>Troškovi ishrane čine 60-80% od ukupnih troškova u pojedinim oblicima proizvodnje u stočarstvu</a:t>
            </a:r>
          </a:p>
          <a:p>
            <a:pPr eaLnBrk="1" hangingPunct="1"/>
            <a:endParaRPr lang="en-US" b="1" i="1" smtClean="0"/>
          </a:p>
          <a:p>
            <a:pPr eaLnBrk="1" hangingPunct="1"/>
            <a:r>
              <a:rPr lang="en-US" b="1" i="1" smtClean="0"/>
              <a:t> Korišćeno hranivo cenom koštanja ne treba da utiče nepovoljno na rentabilitet stočarske proizvodnje!</a:t>
            </a:r>
          </a:p>
          <a:p>
            <a:pPr eaLnBrk="1" hangingPunct="1"/>
            <a:endParaRPr lang="en-US" smtClean="0"/>
          </a:p>
        </p:txBody>
      </p:sp>
      <p:pic>
        <p:nvPicPr>
          <p:cNvPr id="24579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84888" y="4724400"/>
            <a:ext cx="2535237" cy="169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/>
          <p:cNvSpPr>
            <a:spLocks noGrp="1"/>
          </p:cNvSpPr>
          <p:nvPr>
            <p:ph type="title"/>
          </p:nvPr>
        </p:nvSpPr>
        <p:spPr>
          <a:xfrm>
            <a:off x="1042988" y="765175"/>
            <a:ext cx="7024687" cy="792163"/>
          </a:xfrm>
        </p:spPr>
        <p:txBody>
          <a:bodyPr/>
          <a:lstStyle/>
          <a:p>
            <a:pPr eaLnBrk="1" hangingPunct="1"/>
            <a:r>
              <a:rPr lang="en-US" b="1" i="1" smtClean="0"/>
              <a:t>REŠENJE PROBLEMA?</a:t>
            </a:r>
          </a:p>
        </p:txBody>
      </p:sp>
      <p:sp>
        <p:nvSpPr>
          <p:cNvPr id="2560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>
            <a:off x="814337" y="1731184"/>
            <a:ext cx="7296090" cy="4545146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/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x-none" b="1" i="1" dirty="0" smtClean="0"/>
              <a:t>OPTIMALIZACIJOM OBROKA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2">
              <a:lumMod val="75000"/>
            </a:schemeClr>
          </a:solidFill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b="1" i="1" smtClean="0"/>
              <a:t>POSTIŽE SE </a:t>
            </a:r>
          </a:p>
          <a:p>
            <a:pPr eaLnBrk="1" hangingPunct="1">
              <a:defRPr/>
            </a:pPr>
            <a:r>
              <a:rPr lang="en-US" smtClean="0"/>
              <a:t>VISOKA PROIZVODNJA</a:t>
            </a:r>
          </a:p>
          <a:p>
            <a:pPr eaLnBrk="1" hangingPunct="1">
              <a:defRPr/>
            </a:pPr>
            <a:r>
              <a:rPr lang="en-US" smtClean="0"/>
              <a:t>KVALITETAN PROIZVOD</a:t>
            </a:r>
          </a:p>
          <a:p>
            <a:pPr eaLnBrk="1" hangingPunct="1">
              <a:defRPr/>
            </a:pPr>
            <a:endParaRPr lang="en-US" smtClean="0"/>
          </a:p>
          <a:p>
            <a:pPr eaLnBrk="1" hangingPunct="1">
              <a:defRPr/>
            </a:pPr>
            <a:r>
              <a:rPr lang="en-US" b="1" i="1" smtClean="0"/>
              <a:t>SMANJUJE SE</a:t>
            </a:r>
          </a:p>
          <a:p>
            <a:pPr eaLnBrk="1" hangingPunct="1">
              <a:defRPr/>
            </a:pPr>
            <a:r>
              <a:rPr lang="en-US" smtClean="0">
                <a:solidFill>
                  <a:srgbClr val="C4352A"/>
                </a:solidFill>
              </a:rPr>
              <a:t>RIZIK</a:t>
            </a:r>
            <a:r>
              <a:rPr lang="en-US" smtClean="0"/>
              <a:t> OD BOLESTI I POREMEĆAJA</a:t>
            </a:r>
          </a:p>
          <a:p>
            <a:pPr eaLnBrk="1" hangingPunct="1">
              <a:defRPr/>
            </a:pPr>
            <a:r>
              <a:rPr lang="en-US" smtClean="0">
                <a:solidFill>
                  <a:srgbClr val="C4352A"/>
                </a:solidFill>
              </a:rPr>
              <a:t>TROŠAK</a:t>
            </a:r>
            <a:r>
              <a:rPr lang="en-US" smtClean="0"/>
              <a:t> PROIZVODNJE</a:t>
            </a:r>
          </a:p>
          <a:p>
            <a:pPr eaLnBrk="1" hangingPunct="1">
              <a:defRPr/>
            </a:pPr>
            <a:endParaRPr lang="en-US" smtClean="0"/>
          </a:p>
          <a:p>
            <a:pPr eaLnBrk="1" hangingPunct="1">
              <a:defRPr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2988" y="1027113"/>
            <a:ext cx="7024687" cy="1897062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600" b="1" i="1" smtClean="0"/>
              <a:t>PRIMER- lucerkino seno</a:t>
            </a:r>
            <a:br>
              <a:rPr lang="en-US" sz="3600" b="1" i="1" smtClean="0"/>
            </a:br>
            <a:r>
              <a:rPr lang="en-US" sz="3600" b="1" i="1" smtClean="0"/>
              <a:t>kao kabasto hranivo ,....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2988" y="2852738"/>
            <a:ext cx="6777037" cy="3384550"/>
          </a:xfrm>
          <a:solidFill>
            <a:schemeClr val="bg2">
              <a:lumMod val="75000"/>
            </a:schemeClr>
          </a:solidFill>
        </p:spPr>
        <p:txBody>
          <a:bodyPr rtlCol="0">
            <a:normAutofit/>
          </a:bodyPr>
          <a:lstStyle/>
          <a:p>
            <a:pPr indent="-274320" eaLnBrk="1" fontAlgn="auto" hangingPunct="1">
              <a:spcAft>
                <a:spcPts val="0"/>
              </a:spcAft>
              <a:defRPr/>
            </a:pPr>
            <a:r>
              <a:rPr lang="x-none" dirty="0" smtClean="0"/>
              <a:t>Često se  preterano koristi u ishrani krava muzara posebno u zasušenju</a:t>
            </a:r>
          </a:p>
          <a:p>
            <a:pPr indent="-274320" eaLnBrk="1" fontAlgn="auto" hangingPunct="1">
              <a:spcAft>
                <a:spcPts val="0"/>
              </a:spcAft>
              <a:defRPr/>
            </a:pPr>
            <a:r>
              <a:rPr lang="x-none" dirty="0"/>
              <a:t>t</a:t>
            </a:r>
            <a:r>
              <a:rPr lang="x-none" dirty="0" smtClean="0"/>
              <a:t>ime se unosi višak kalcijuma </a:t>
            </a:r>
          </a:p>
          <a:p>
            <a:pPr indent="-274320" eaLnBrk="1" fontAlgn="auto" hangingPunct="1">
              <a:spcAft>
                <a:spcPts val="0"/>
              </a:spcAft>
              <a:defRPr/>
            </a:pPr>
            <a:r>
              <a:rPr lang="x-none" dirty="0" smtClean="0"/>
              <a:t> sadrži dosta proteina što se često zaboravlja</a:t>
            </a:r>
          </a:p>
          <a:p>
            <a:pPr indent="-274320" eaLnBrk="1" fontAlgn="auto" hangingPunct="1">
              <a:spcAft>
                <a:spcPts val="0"/>
              </a:spcAft>
              <a:defRPr/>
            </a:pPr>
            <a:r>
              <a:rPr lang="x-none" dirty="0" smtClean="0"/>
              <a:t>Cena !???? </a:t>
            </a:r>
            <a:endParaRPr lang="x-none" dirty="0"/>
          </a:p>
          <a:p>
            <a:pPr indent="-274320" eaLnBrk="1" fontAlgn="auto" hangingPunct="1">
              <a:spcAft>
                <a:spcPts val="0"/>
              </a:spcAft>
              <a:defRPr/>
            </a:pPr>
            <a:r>
              <a:rPr lang="x-none" dirty="0" smtClean="0"/>
              <a:t> idealna zamena koja smanjuje rizike</a:t>
            </a:r>
          </a:p>
          <a:p>
            <a:pPr indent="-274320" eaLnBrk="1" fontAlgn="auto" hangingPunct="1">
              <a:spcAft>
                <a:spcPts val="0"/>
              </a:spcAft>
              <a:defRPr/>
            </a:pPr>
            <a:r>
              <a:rPr lang="x-none" dirty="0" smtClean="0"/>
              <a:t> </a:t>
            </a:r>
            <a:r>
              <a:rPr lang="x-none" b="1" i="1" dirty="0" smtClean="0"/>
              <a:t>livadsko seno ili slama</a:t>
            </a:r>
          </a:p>
          <a:p>
            <a:pPr indent="-274320" eaLnBrk="1" fontAlgn="auto" hangingPunct="1">
              <a:spcAft>
                <a:spcPts val="0"/>
              </a:spcAft>
              <a:defRPr/>
            </a:pPr>
            <a:endParaRPr lang="x-none" dirty="0" smtClean="0"/>
          </a:p>
          <a:p>
            <a:pPr indent="-274320" eaLnBrk="1" fontAlgn="auto" hangingPunct="1">
              <a:spcAft>
                <a:spcPts val="0"/>
              </a:spcAft>
              <a:defRPr/>
            </a:pPr>
            <a:endParaRPr lang="x-none" dirty="0"/>
          </a:p>
          <a:p>
            <a:pPr indent="-274320" eaLnBrk="1" fontAlgn="auto" hangingPunct="1">
              <a:spcAft>
                <a:spcPts val="0"/>
              </a:spcAft>
              <a:defRPr/>
            </a:pPr>
            <a:endParaRPr lang="x-none" dirty="0" smtClean="0"/>
          </a:p>
          <a:p>
            <a:pPr indent="-274320" eaLnBrk="1" fontAlgn="auto" hangingPunct="1">
              <a:spcAft>
                <a:spcPts val="0"/>
              </a:spcAft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i="1" smtClean="0"/>
              <a:t>NE SMEMO GREŠITI JER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indent="-274320" eaLnBrk="1" fontAlgn="auto" hangingPunct="1">
              <a:spcAft>
                <a:spcPts val="0"/>
              </a:spcAft>
              <a:defRPr/>
            </a:pPr>
            <a:r>
              <a:rPr lang="sr-Latn-CS" b="1" dirty="0"/>
              <a:t>Nedostatak</a:t>
            </a:r>
            <a:r>
              <a:rPr lang="sr-Latn-CS" dirty="0"/>
              <a:t> </a:t>
            </a:r>
            <a:r>
              <a:rPr lang="sr-Latn-CS" dirty="0" smtClean="0"/>
              <a:t>hranljivih materija</a:t>
            </a:r>
            <a:r>
              <a:rPr lang="en-US" dirty="0" smtClean="0"/>
              <a:t> </a:t>
            </a:r>
            <a:r>
              <a:rPr lang="en-US" dirty="0"/>
              <a:t>(i </a:t>
            </a:r>
            <a:r>
              <a:rPr lang="en-US" dirty="0" err="1"/>
              <a:t>energije</a:t>
            </a:r>
            <a:r>
              <a:rPr lang="en-US" dirty="0"/>
              <a:t>)</a:t>
            </a:r>
            <a:r>
              <a:rPr lang="sr-Latn-CS" dirty="0"/>
              <a:t> dovodi do problema</a:t>
            </a:r>
            <a:r>
              <a:rPr lang="en-US" dirty="0"/>
              <a:t>: </a:t>
            </a:r>
            <a:r>
              <a:rPr lang="sr-Latn-CS" dirty="0"/>
              <a:t>pada proizvodnje, pojave oboljenja i u krajnjem slučaju </a:t>
            </a:r>
            <a:r>
              <a:rPr lang="sr-Latn-CS" dirty="0" smtClean="0"/>
              <a:t>smrti</a:t>
            </a:r>
          </a:p>
          <a:p>
            <a:pPr marL="68580" indent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sr-Latn-CS" dirty="0"/>
          </a:p>
          <a:p>
            <a:pPr indent="-274320" eaLnBrk="1" fontAlgn="auto" hangingPunct="1">
              <a:spcAft>
                <a:spcPts val="0"/>
              </a:spcAft>
              <a:defRPr/>
            </a:pPr>
            <a:r>
              <a:rPr lang="sr-Latn-CS" dirty="0"/>
              <a:t>Isto tako, </a:t>
            </a:r>
            <a:r>
              <a:rPr lang="sr-Latn-CS" b="1" dirty="0"/>
              <a:t>višak</a:t>
            </a:r>
            <a:r>
              <a:rPr lang="sr-Latn-CS" dirty="0"/>
              <a:t> velikog broja hranljivih materija je podjednako štetan kao i nedostatak</a:t>
            </a:r>
          </a:p>
          <a:p>
            <a:pPr indent="-274320" eaLnBrk="1" fontAlgn="auto" hangingPunct="1">
              <a:spcAft>
                <a:spcPts val="0"/>
              </a:spcAft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i="1" smtClean="0"/>
              <a:t>Umesto zaključka </a:t>
            </a:r>
          </a:p>
        </p:txBody>
      </p:sp>
      <p:sp>
        <p:nvSpPr>
          <p:cNvPr id="29698" name="Slide Number Placeholder 2"/>
          <p:cNvSpPr>
            <a:spLocks noGrp="1"/>
          </p:cNvSpPr>
          <p:nvPr>
            <p:ph type="sldNum" sz="quarter" idx="12"/>
          </p:nvPr>
        </p:nvSpPr>
        <p:spPr bwMode="auto">
          <a:xfrm>
            <a:off x="6553200" y="6356350"/>
            <a:ext cx="2133600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4687753-5B16-416D-94C7-9685753ED13D}" type="slidenum">
              <a:rPr lang="en-US" smtClean="0">
                <a:solidFill>
                  <a:srgbClr val="898989"/>
                </a:solidFill>
                <a:latin typeface="Calibri" pitchFamily="34" charset="0"/>
                <a:ea typeface="ＭＳ Ｐゴシック"/>
                <a:cs typeface="ＭＳ Ｐゴシック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en-US" smtClean="0">
              <a:solidFill>
                <a:srgbClr val="898989"/>
              </a:solidFill>
              <a:latin typeface="Calibri" pitchFamily="34" charset="0"/>
              <a:ea typeface="ＭＳ Ｐゴシック"/>
              <a:cs typeface="ＭＳ Ｐゴシック"/>
            </a:endParaRPr>
          </a:p>
        </p:txBody>
      </p:sp>
      <p:sp>
        <p:nvSpPr>
          <p:cNvPr id="29699" name="TextBox 8"/>
          <p:cNvSpPr txBox="1">
            <a:spLocks noChangeArrowheads="1"/>
          </p:cNvSpPr>
          <p:nvPr/>
        </p:nvSpPr>
        <p:spPr bwMode="auto">
          <a:xfrm>
            <a:off x="2195513" y="5715000"/>
            <a:ext cx="14398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sr-Latn-CS">
                <a:solidFill>
                  <a:srgbClr val="0D0D0D"/>
                </a:solidFill>
                <a:ea typeface="ＭＳ Ｐゴシック"/>
                <a:cs typeface="ＭＳ Ｐゴシック"/>
              </a:rPr>
              <a:t>Nedovoljna</a:t>
            </a:r>
          </a:p>
        </p:txBody>
      </p:sp>
      <p:sp>
        <p:nvSpPr>
          <p:cNvPr id="29700" name="TextBox 9"/>
          <p:cNvSpPr txBox="1">
            <a:spLocks noChangeArrowheads="1"/>
          </p:cNvSpPr>
          <p:nvPr/>
        </p:nvSpPr>
        <p:spPr bwMode="auto">
          <a:xfrm>
            <a:off x="6156325" y="5715000"/>
            <a:ext cx="16859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sr-Latn-CS">
                <a:solidFill>
                  <a:srgbClr val="0D0D0D"/>
                </a:solidFill>
                <a:ea typeface="ＭＳ Ｐゴシック"/>
                <a:cs typeface="ＭＳ Ｐゴシック"/>
              </a:rPr>
              <a:t>Preterana</a:t>
            </a:r>
          </a:p>
        </p:txBody>
      </p:sp>
      <p:sp>
        <p:nvSpPr>
          <p:cNvPr id="29701" name="TextBox 10"/>
          <p:cNvSpPr txBox="1">
            <a:spLocks noChangeArrowheads="1"/>
          </p:cNvSpPr>
          <p:nvPr/>
        </p:nvSpPr>
        <p:spPr bwMode="auto">
          <a:xfrm>
            <a:off x="4067175" y="3071813"/>
            <a:ext cx="18415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sr-Latn-CS">
                <a:ea typeface="ＭＳ Ｐゴシック"/>
                <a:cs typeface="ＭＳ Ｐゴシック"/>
              </a:rPr>
              <a:t>Dobro  zdravlje i proizvodnja</a:t>
            </a:r>
          </a:p>
        </p:txBody>
      </p:sp>
      <p:sp>
        <p:nvSpPr>
          <p:cNvPr id="29702" name="TextBox 11"/>
          <p:cNvSpPr txBox="1">
            <a:spLocks noChangeArrowheads="1"/>
          </p:cNvSpPr>
          <p:nvPr/>
        </p:nvSpPr>
        <p:spPr bwMode="auto">
          <a:xfrm>
            <a:off x="971550" y="5286375"/>
            <a:ext cx="1085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sr-Latn-CS">
                <a:ea typeface="ＭＳ Ｐゴシック"/>
                <a:cs typeface="ＭＳ Ｐゴシック"/>
              </a:rPr>
              <a:t>Smrt</a:t>
            </a:r>
          </a:p>
        </p:txBody>
      </p:sp>
      <p:sp>
        <p:nvSpPr>
          <p:cNvPr id="29703" name="TextBox 12"/>
          <p:cNvSpPr txBox="1">
            <a:spLocks noChangeArrowheads="1"/>
          </p:cNvSpPr>
          <p:nvPr/>
        </p:nvSpPr>
        <p:spPr bwMode="auto">
          <a:xfrm>
            <a:off x="4211638" y="5715000"/>
            <a:ext cx="1447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sr-Latn-CS">
                <a:solidFill>
                  <a:srgbClr val="0D0D0D"/>
                </a:solidFill>
                <a:ea typeface="ＭＳ Ｐゴシック"/>
                <a:cs typeface="ＭＳ Ｐゴシック"/>
              </a:rPr>
              <a:t>Optimalna</a:t>
            </a:r>
          </a:p>
        </p:txBody>
      </p:sp>
      <p:sp>
        <p:nvSpPr>
          <p:cNvPr id="29704" name="TextBox 14"/>
          <p:cNvSpPr txBox="1">
            <a:spLocks noChangeArrowheads="1"/>
          </p:cNvSpPr>
          <p:nvPr/>
        </p:nvSpPr>
        <p:spPr bwMode="auto">
          <a:xfrm>
            <a:off x="1087438" y="5715000"/>
            <a:ext cx="3571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sr-Latn-CS">
                <a:ea typeface="ＭＳ Ｐゴシック"/>
                <a:cs typeface="ＭＳ Ｐゴシック"/>
              </a:rPr>
              <a:t>0</a:t>
            </a:r>
          </a:p>
        </p:txBody>
      </p:sp>
      <p:sp>
        <p:nvSpPr>
          <p:cNvPr id="29705" name="TextBox 16"/>
          <p:cNvSpPr txBox="1">
            <a:spLocks noChangeArrowheads="1"/>
          </p:cNvSpPr>
          <p:nvPr/>
        </p:nvSpPr>
        <p:spPr bwMode="auto">
          <a:xfrm>
            <a:off x="3498850" y="5715000"/>
            <a:ext cx="10731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sr-Latn-CS">
                <a:solidFill>
                  <a:srgbClr val="0D0D0D"/>
                </a:solidFill>
                <a:ea typeface="ＭＳ Ｐゴシック"/>
                <a:cs typeface="ＭＳ Ｐゴシック"/>
              </a:rPr>
              <a:t>Na granici</a:t>
            </a:r>
          </a:p>
        </p:txBody>
      </p:sp>
      <p:sp>
        <p:nvSpPr>
          <p:cNvPr id="29706" name="TextBox 17"/>
          <p:cNvSpPr txBox="1">
            <a:spLocks noChangeArrowheads="1"/>
          </p:cNvSpPr>
          <p:nvPr/>
        </p:nvSpPr>
        <p:spPr bwMode="auto">
          <a:xfrm>
            <a:off x="5292725" y="5715000"/>
            <a:ext cx="863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sr-Latn-CS">
                <a:solidFill>
                  <a:srgbClr val="0D0D0D"/>
                </a:solidFill>
                <a:ea typeface="ＭＳ Ｐゴシック"/>
                <a:cs typeface="ＭＳ Ｐゴシック"/>
              </a:rPr>
              <a:t>Na granici</a:t>
            </a:r>
          </a:p>
        </p:txBody>
      </p:sp>
      <p:sp>
        <p:nvSpPr>
          <p:cNvPr id="14" name="Rectangular Callout 13"/>
          <p:cNvSpPr/>
          <p:nvPr/>
        </p:nvSpPr>
        <p:spPr>
          <a:xfrm>
            <a:off x="2630488" y="2857500"/>
            <a:ext cx="1436687" cy="571500"/>
          </a:xfrm>
          <a:prstGeom prst="wedgeRectCallout">
            <a:avLst>
              <a:gd name="adj1" fmla="val 49148"/>
              <a:gd name="adj2" fmla="val 105311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Latn-CS" dirty="0">
                <a:solidFill>
                  <a:srgbClr val="0D0D0D"/>
                </a:solidFill>
                <a:ea typeface="ＭＳ Ｐゴシック" pitchFamily="34" charset="-128"/>
              </a:rPr>
              <a:t>Potrebna količina</a:t>
            </a:r>
          </a:p>
        </p:txBody>
      </p:sp>
      <p:sp>
        <p:nvSpPr>
          <p:cNvPr id="15" name="Rectangular Callout 14"/>
          <p:cNvSpPr/>
          <p:nvPr/>
        </p:nvSpPr>
        <p:spPr>
          <a:xfrm>
            <a:off x="5842000" y="2492375"/>
            <a:ext cx="2000250" cy="865188"/>
          </a:xfrm>
          <a:prstGeom prst="wedgeRectCallout">
            <a:avLst>
              <a:gd name="adj1" fmla="val -49311"/>
              <a:gd name="adj2" fmla="val 100231"/>
            </a:avLst>
          </a:prstGeom>
          <a:solidFill>
            <a:srgbClr val="FF696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Latn-CS" dirty="0">
                <a:solidFill>
                  <a:srgbClr val="0D0D0D"/>
                </a:solidFill>
                <a:ea typeface="ＭＳ Ｐゴシック" pitchFamily="34" charset="-128"/>
              </a:rPr>
              <a:t>Maksimalana podnošljiva količina</a:t>
            </a:r>
          </a:p>
        </p:txBody>
      </p:sp>
      <p:sp>
        <p:nvSpPr>
          <p:cNvPr id="29709" name="TextBox 21"/>
          <p:cNvSpPr txBox="1">
            <a:spLocks noChangeArrowheads="1"/>
          </p:cNvSpPr>
          <p:nvPr/>
        </p:nvSpPr>
        <p:spPr bwMode="auto">
          <a:xfrm>
            <a:off x="2016125" y="4929188"/>
            <a:ext cx="857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sr-Latn-CS">
                <a:ea typeface="ＭＳ Ｐゴシック"/>
                <a:cs typeface="ＭＳ Ｐゴシック"/>
              </a:rPr>
              <a:t>Bolest</a:t>
            </a:r>
          </a:p>
        </p:txBody>
      </p:sp>
      <p:sp>
        <p:nvSpPr>
          <p:cNvPr id="29710" name="TextBox 22"/>
          <p:cNvSpPr txBox="1">
            <a:spLocks noChangeArrowheads="1"/>
          </p:cNvSpPr>
          <p:nvPr/>
        </p:nvSpPr>
        <p:spPr bwMode="auto">
          <a:xfrm>
            <a:off x="1763713" y="3544888"/>
            <a:ext cx="173513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sr-Latn-CS">
                <a:ea typeface="ＭＳ Ｐゴシック"/>
                <a:cs typeface="ＭＳ Ｐゴシック"/>
              </a:rPr>
              <a:t>Slaba proizvodnja</a:t>
            </a:r>
          </a:p>
        </p:txBody>
      </p:sp>
      <p:sp>
        <p:nvSpPr>
          <p:cNvPr id="29711" name="TextBox 23"/>
          <p:cNvSpPr txBox="1">
            <a:spLocks noChangeArrowheads="1"/>
          </p:cNvSpPr>
          <p:nvPr/>
        </p:nvSpPr>
        <p:spPr bwMode="auto">
          <a:xfrm>
            <a:off x="6302375" y="3357563"/>
            <a:ext cx="14700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sr-Latn-CS">
                <a:ea typeface="ＭＳ Ｐゴシック"/>
                <a:cs typeface="ＭＳ Ｐゴシック"/>
              </a:rPr>
              <a:t>Slaba proizvodnja</a:t>
            </a:r>
          </a:p>
        </p:txBody>
      </p:sp>
      <p:sp>
        <p:nvSpPr>
          <p:cNvPr id="29712" name="TextBox 24"/>
          <p:cNvSpPr txBox="1">
            <a:spLocks noChangeArrowheads="1"/>
          </p:cNvSpPr>
          <p:nvPr/>
        </p:nvSpPr>
        <p:spPr bwMode="auto">
          <a:xfrm>
            <a:off x="7643813" y="4929188"/>
            <a:ext cx="13922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sr-Latn-CS">
                <a:ea typeface="ＭＳ Ｐゴシック"/>
                <a:cs typeface="ＭＳ Ｐゴシック"/>
              </a:rPr>
              <a:t>Bolest</a:t>
            </a:r>
          </a:p>
        </p:txBody>
      </p:sp>
      <p:pic>
        <p:nvPicPr>
          <p:cNvPr id="29713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997075" y="4076700"/>
            <a:ext cx="5756275" cy="16383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288" y="765175"/>
            <a:ext cx="8208962" cy="5688013"/>
          </a:xfrm>
          <a:solidFill>
            <a:schemeClr val="bg2">
              <a:lumMod val="75000"/>
            </a:schemeClr>
          </a:solidFill>
        </p:spPr>
        <p:txBody>
          <a:bodyPr rtlCol="0">
            <a:normAutofit/>
          </a:bodyPr>
          <a:lstStyle/>
          <a:p>
            <a:pPr indent="-274320" eaLnBrk="1" fontAlgn="auto" hangingPunct="1">
              <a:spcAft>
                <a:spcPts val="0"/>
              </a:spcAft>
              <a:defRPr/>
            </a:pPr>
            <a:r>
              <a:rPr lang="x-none" dirty="0" smtClean="0"/>
              <a:t>ZA  SADA</a:t>
            </a:r>
            <a:endParaRPr lang="en-US" dirty="0"/>
          </a:p>
        </p:txBody>
      </p:sp>
      <p:sp>
        <p:nvSpPr>
          <p:cNvPr id="5" name="Cloud Callout 4"/>
          <p:cNvSpPr/>
          <p:nvPr/>
        </p:nvSpPr>
        <p:spPr>
          <a:xfrm>
            <a:off x="1458913" y="1484313"/>
            <a:ext cx="6121400" cy="4186237"/>
          </a:xfrm>
          <a:prstGeom prst="cloudCallou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x-none" sz="6000" b="1" dirty="0"/>
              <a:t>HVALA NA PAŽNJI!</a:t>
            </a:r>
            <a:endParaRPr lang="en-US" sz="6000" b="1" dirty="0"/>
          </a:p>
        </p:txBody>
      </p:sp>
      <p:pic>
        <p:nvPicPr>
          <p:cNvPr id="3072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26225" y="4894263"/>
            <a:ext cx="1908175" cy="155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ctrTitle"/>
          </p:nvPr>
        </p:nvSpPr>
        <p:spPr>
          <a:xfrm>
            <a:off x="468313" y="476250"/>
            <a:ext cx="3313112" cy="3889375"/>
          </a:xfrm>
        </p:spPr>
        <p:txBody>
          <a:bodyPr/>
          <a:lstStyle/>
          <a:p>
            <a:pPr eaLnBrk="1" hangingPunct="1"/>
            <a:r>
              <a:rPr lang="en-US" sz="4800" b="1" i="1" smtClean="0">
                <a:solidFill>
                  <a:srgbClr val="FF0000"/>
                </a:solidFill>
              </a:rPr>
              <a:t>OSNOVNI </a:t>
            </a:r>
            <a:r>
              <a:rPr lang="en-US" sz="4000" b="1" i="1" smtClean="0">
                <a:solidFill>
                  <a:srgbClr val="FF0000"/>
                </a:solidFill>
              </a:rPr>
              <a:t/>
            </a:r>
            <a:br>
              <a:rPr lang="en-US" sz="4000" b="1" i="1" smtClean="0">
                <a:solidFill>
                  <a:srgbClr val="FF0000"/>
                </a:solidFill>
              </a:rPr>
            </a:br>
            <a:r>
              <a:rPr lang="en-US" sz="4000" b="1" i="1" smtClean="0">
                <a:solidFill>
                  <a:srgbClr val="FF0000"/>
                </a:solidFill>
              </a:rPr>
              <a:t/>
            </a:r>
            <a:br>
              <a:rPr lang="en-US" sz="4000" b="1" i="1" smtClean="0">
                <a:solidFill>
                  <a:srgbClr val="FF0000"/>
                </a:solidFill>
              </a:rPr>
            </a:br>
            <a:r>
              <a:rPr lang="en-US" sz="4000" b="1" i="1" smtClean="0">
                <a:solidFill>
                  <a:srgbClr val="FF0000"/>
                </a:solidFill>
              </a:rPr>
              <a:t>PRINCIP </a:t>
            </a:r>
            <a:br>
              <a:rPr lang="en-US" sz="4000" b="1" i="1" smtClean="0">
                <a:solidFill>
                  <a:srgbClr val="FF0000"/>
                </a:solidFill>
              </a:rPr>
            </a:br>
            <a:r>
              <a:rPr lang="en-US" sz="4000" b="1" i="1" smtClean="0">
                <a:solidFill>
                  <a:srgbClr val="FF0000"/>
                </a:solidFill>
              </a:rPr>
              <a:t/>
            </a:r>
            <a:br>
              <a:rPr lang="en-US" sz="4000" b="1" i="1" smtClean="0">
                <a:solidFill>
                  <a:srgbClr val="FF0000"/>
                </a:solidFill>
              </a:rPr>
            </a:br>
            <a:r>
              <a:rPr lang="en-US" sz="6000" b="1" i="1" smtClean="0">
                <a:solidFill>
                  <a:srgbClr val="FF0000"/>
                </a:solidFill>
              </a:rPr>
              <a:t>ISHRANE</a:t>
            </a:r>
          </a:p>
        </p:txBody>
      </p:sp>
      <p:sp>
        <p:nvSpPr>
          <p:cNvPr id="14338" name="Subtitle 2"/>
          <p:cNvSpPr>
            <a:spLocks noGrp="1"/>
          </p:cNvSpPr>
          <p:nvPr>
            <p:ph type="subTitle" idx="1"/>
          </p:nvPr>
        </p:nvSpPr>
        <p:spPr>
          <a:xfrm>
            <a:off x="4859338" y="2349500"/>
            <a:ext cx="3384550" cy="1403350"/>
          </a:xfrm>
        </p:spPr>
        <p:txBody>
          <a:bodyPr/>
          <a:lstStyle/>
          <a:p>
            <a:pPr eaLnBrk="1" hangingPunct="1"/>
            <a:r>
              <a:rPr lang="en-US" sz="3200" b="1" i="1" u="sng" smtClean="0"/>
              <a:t>OPTIMALNO ZADOVOLJENJE</a:t>
            </a:r>
          </a:p>
          <a:p>
            <a:pPr eaLnBrk="1" hangingPunct="1"/>
            <a:r>
              <a:rPr lang="en-US" sz="3200" b="1" i="1" u="sng" smtClean="0"/>
              <a:t>POTREBA</a:t>
            </a:r>
          </a:p>
          <a:p>
            <a:pPr eaLnBrk="1" hangingPunct="1"/>
            <a:r>
              <a:rPr lang="en-US" sz="3200" b="1" i="1" u="sng" smtClean="0"/>
              <a:t>UZ MAKSIMALNU</a:t>
            </a:r>
          </a:p>
          <a:p>
            <a:pPr eaLnBrk="1" hangingPunct="1"/>
            <a:r>
              <a:rPr lang="en-US" sz="3200" b="1" i="1" u="sng" smtClean="0"/>
              <a:t>RENTABILNOST!!!</a:t>
            </a:r>
          </a:p>
        </p:txBody>
      </p:sp>
      <p:pic>
        <p:nvPicPr>
          <p:cNvPr id="14339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32363" y="188913"/>
            <a:ext cx="2857500" cy="199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400" b="1" smtClean="0"/>
              <a:t>GLAVNI CILJ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2988" y="2349500"/>
            <a:ext cx="6778625" cy="3508375"/>
          </a:xfrm>
          <a:solidFill>
            <a:schemeClr val="bg2">
              <a:lumMod val="75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b="1" i="1" smtClean="0"/>
              <a:t>VISOKA PROIZVODNJA</a:t>
            </a:r>
          </a:p>
          <a:p>
            <a:pPr eaLnBrk="1" hangingPunct="1">
              <a:defRPr/>
            </a:pPr>
            <a:r>
              <a:rPr lang="en-US" b="1" i="1" smtClean="0"/>
              <a:t>ŠTO BOLJI KVALITET PROIZVODA</a:t>
            </a:r>
          </a:p>
          <a:p>
            <a:pPr eaLnBrk="1" hangingPunct="1">
              <a:defRPr/>
            </a:pPr>
            <a:r>
              <a:rPr lang="en-US" sz="6000" b="1" smtClean="0"/>
              <a:t>  </a:t>
            </a:r>
            <a:r>
              <a:rPr lang="en-US" sz="5400" b="1" i="1" smtClean="0">
                <a:solidFill>
                  <a:srgbClr val="FF0000"/>
                </a:solidFill>
              </a:rPr>
              <a:t>KAKO   TO             POSTIĆI?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x-none" b="1" i="1" dirty="0" smtClean="0"/>
              <a:t>1.</a:t>
            </a:r>
            <a:r>
              <a:rPr lang="x-none" b="1" i="1" dirty="0" smtClean="0">
                <a:solidFill>
                  <a:srgbClr val="FF0000"/>
                </a:solidFill>
              </a:rPr>
              <a:t>Zadovoljiti</a:t>
            </a:r>
            <a:r>
              <a:rPr lang="x-none" b="1" i="1" dirty="0" smtClean="0"/>
              <a:t> </a:t>
            </a:r>
            <a:r>
              <a:rPr lang="x-none" b="1" i="1" dirty="0"/>
              <a:t>potrebe </a:t>
            </a:r>
            <a:r>
              <a:rPr lang="x-none" b="1" i="1" dirty="0" smtClean="0"/>
              <a:t>životinja</a:t>
            </a:r>
            <a:r>
              <a:rPr lang="x-none" dirty="0"/>
              <a:t/>
            </a:r>
            <a:br>
              <a:rPr lang="x-none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2988" y="1700213"/>
            <a:ext cx="6777037" cy="4132262"/>
          </a:xfrm>
          <a:solidFill>
            <a:schemeClr val="bg2">
              <a:lumMod val="75000"/>
            </a:schemeClr>
          </a:solidFill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200" b="1" i="1" smtClean="0"/>
              <a:t>Genetički potencijal savremenih rasa i hibrida domaćih životinja može doći do</a:t>
            </a:r>
            <a:r>
              <a:rPr lang="sr-Latn-CS" sz="2200" b="1" i="1" smtClean="0"/>
              <a:t> </a:t>
            </a:r>
            <a:r>
              <a:rPr lang="en-US" sz="2200" b="1" i="1" smtClean="0"/>
              <a:t>potpunog izražaja samo ukoliko su njihove potrebe  </a:t>
            </a:r>
            <a:r>
              <a:rPr lang="en-US" sz="2200" b="1" i="1" smtClean="0">
                <a:solidFill>
                  <a:srgbClr val="FF0000"/>
                </a:solidFill>
              </a:rPr>
              <a:t>ZADOVOLJENE</a:t>
            </a:r>
            <a:r>
              <a:rPr lang="en-US" sz="2200" b="1" i="1" smtClean="0"/>
              <a:t> u svim neophodnim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200" b="1" i="1" smtClean="0"/>
              <a:t>hranljivim materijama i ukoliko su istovremeno ispoštovani ostali zahtevi koji se tiču: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200" b="1" i="1" smtClean="0"/>
              <a:t>-fizičke forme hrane,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200" b="1" i="1" smtClean="0"/>
              <a:t>-tehnike ishrane,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200" b="1" i="1" smtClean="0"/>
              <a:t>-ambijentalnih uslova,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200" b="1" i="1" smtClean="0"/>
              <a:t>-zdravstvene zaštite i dr.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200" smtClean="0"/>
          </a:p>
        </p:txBody>
      </p:sp>
      <p:pic>
        <p:nvPicPr>
          <p:cNvPr id="1638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14975" y="3976688"/>
            <a:ext cx="2286000" cy="182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i="1" smtClean="0"/>
              <a:t>2. </a:t>
            </a:r>
            <a:r>
              <a:rPr lang="en-US" b="1" i="1" smtClean="0">
                <a:solidFill>
                  <a:srgbClr val="FF0000"/>
                </a:solidFill>
              </a:rPr>
              <a:t>KAKO?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2">
              <a:lumMod val="75000"/>
            </a:schemeClr>
          </a:solidFill>
        </p:spPr>
        <p:txBody>
          <a:bodyPr rtlCol="0">
            <a:normAutofit/>
          </a:bodyPr>
          <a:lstStyle/>
          <a:p>
            <a:pPr indent="-274320" eaLnBrk="1" fontAlgn="auto" hangingPunct="1">
              <a:spcAft>
                <a:spcPts val="0"/>
              </a:spcAft>
              <a:defRPr/>
            </a:pPr>
            <a:r>
              <a:rPr lang="en-US" b="1" i="1" dirty="0" err="1"/>
              <a:t>Potrebe</a:t>
            </a:r>
            <a:r>
              <a:rPr lang="en-US" b="1" i="1" dirty="0"/>
              <a:t> </a:t>
            </a:r>
            <a:r>
              <a:rPr lang="en-US" b="1" i="1" dirty="0" err="1"/>
              <a:t>životinja</a:t>
            </a:r>
            <a:r>
              <a:rPr lang="en-US" b="1" i="1" dirty="0"/>
              <a:t> u </a:t>
            </a:r>
            <a:r>
              <a:rPr lang="en-US" b="1" i="1" dirty="0" err="1"/>
              <a:t>hrani</a:t>
            </a:r>
            <a:r>
              <a:rPr lang="en-US" b="1" i="1" dirty="0"/>
              <a:t> </a:t>
            </a:r>
            <a:r>
              <a:rPr lang="en-US" b="1" i="1" dirty="0" err="1"/>
              <a:t>mogu</a:t>
            </a:r>
            <a:r>
              <a:rPr lang="en-US" b="1" i="1" dirty="0"/>
              <a:t> se </a:t>
            </a:r>
            <a:r>
              <a:rPr lang="en-US" b="1" i="1" dirty="0" err="1"/>
              <a:t>zadovoljiti</a:t>
            </a:r>
            <a:r>
              <a:rPr lang="en-US" b="1" i="1" dirty="0"/>
              <a:t> </a:t>
            </a:r>
            <a:r>
              <a:rPr lang="en-US" b="1" i="1" dirty="0" err="1">
                <a:solidFill>
                  <a:srgbClr val="FF0000"/>
                </a:solidFill>
              </a:rPr>
              <a:t>velikim</a:t>
            </a:r>
            <a:r>
              <a:rPr lang="en-US" b="1" i="1" dirty="0">
                <a:solidFill>
                  <a:srgbClr val="FF0000"/>
                </a:solidFill>
              </a:rPr>
              <a:t> </a:t>
            </a:r>
            <a:r>
              <a:rPr lang="en-US" b="1" i="1" dirty="0" err="1">
                <a:solidFill>
                  <a:srgbClr val="FF0000"/>
                </a:solidFill>
              </a:rPr>
              <a:t>brojem</a:t>
            </a:r>
            <a:r>
              <a:rPr lang="en-US" b="1" i="1" dirty="0">
                <a:solidFill>
                  <a:srgbClr val="FF0000"/>
                </a:solidFill>
              </a:rPr>
              <a:t> </a:t>
            </a:r>
            <a:r>
              <a:rPr lang="en-US" b="1" i="1" dirty="0" err="1">
                <a:solidFill>
                  <a:srgbClr val="FF0000"/>
                </a:solidFill>
              </a:rPr>
              <a:t>hraniva</a:t>
            </a:r>
            <a:r>
              <a:rPr lang="en-US" b="1" i="1" dirty="0"/>
              <a:t> </a:t>
            </a:r>
            <a:endParaRPr lang="x-none" b="1" i="1" dirty="0" smtClean="0"/>
          </a:p>
          <a:p>
            <a:pPr marL="68580" indent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x-none" b="1" i="1" dirty="0"/>
              <a:t> </a:t>
            </a:r>
            <a:r>
              <a:rPr lang="x-none" b="1" i="1" dirty="0" smtClean="0"/>
              <a:t>  </a:t>
            </a:r>
            <a:r>
              <a:rPr lang="en-US" b="1" i="1" dirty="0" smtClean="0"/>
              <a:t>a </a:t>
            </a:r>
            <a:r>
              <a:rPr lang="en-US" b="1" i="1" dirty="0" err="1"/>
              <a:t>njihov</a:t>
            </a:r>
            <a:r>
              <a:rPr lang="en-US" b="1" i="1" dirty="0"/>
              <a:t> </a:t>
            </a:r>
            <a:r>
              <a:rPr lang="en-US" b="1" i="1" dirty="0" err="1" smtClean="0"/>
              <a:t>izbor</a:t>
            </a:r>
            <a:r>
              <a:rPr lang="x-none" b="1" i="1" dirty="0"/>
              <a:t> </a:t>
            </a:r>
            <a:r>
              <a:rPr lang="en-US" b="1" i="1" dirty="0" err="1" smtClean="0"/>
              <a:t>zavisi</a:t>
            </a:r>
            <a:r>
              <a:rPr lang="en-US" b="1" i="1" dirty="0" smtClean="0"/>
              <a:t> od</a:t>
            </a:r>
            <a:endParaRPr lang="x-none" b="1" i="1" dirty="0" smtClean="0"/>
          </a:p>
          <a:p>
            <a:pPr indent="-274320" eaLnBrk="1" fontAlgn="auto" hangingPunct="1">
              <a:spcAft>
                <a:spcPts val="0"/>
              </a:spcAft>
              <a:defRPr/>
            </a:pPr>
            <a:r>
              <a:rPr lang="en-US" b="1" i="1" dirty="0" smtClean="0"/>
              <a:t> </a:t>
            </a:r>
            <a:r>
              <a:rPr lang="en-US" b="1" i="1" dirty="0" err="1"/>
              <a:t>vrste</a:t>
            </a:r>
            <a:r>
              <a:rPr lang="en-US" b="1" i="1" dirty="0"/>
              <a:t> i </a:t>
            </a:r>
            <a:r>
              <a:rPr lang="en-US" b="1" i="1" dirty="0" err="1"/>
              <a:t>kategorije</a:t>
            </a:r>
            <a:r>
              <a:rPr lang="en-US" b="1" i="1" dirty="0"/>
              <a:t> </a:t>
            </a:r>
            <a:r>
              <a:rPr lang="en-US" b="1" i="1" dirty="0" err="1"/>
              <a:t>životinja</a:t>
            </a:r>
            <a:r>
              <a:rPr lang="en-US" b="1" i="1" dirty="0"/>
              <a:t>, </a:t>
            </a:r>
            <a:endParaRPr lang="x-none" b="1" i="1" dirty="0" smtClean="0"/>
          </a:p>
          <a:p>
            <a:pPr indent="-274320" eaLnBrk="1" fontAlgn="auto" hangingPunct="1">
              <a:spcAft>
                <a:spcPts val="0"/>
              </a:spcAft>
              <a:defRPr/>
            </a:pPr>
            <a:r>
              <a:rPr lang="en-US" b="1" i="1" dirty="0" err="1" smtClean="0"/>
              <a:t>proizvodnosti</a:t>
            </a:r>
            <a:r>
              <a:rPr lang="en-US" b="1" i="1" dirty="0"/>
              <a:t>, </a:t>
            </a:r>
            <a:endParaRPr lang="x-none" b="1" i="1" dirty="0" smtClean="0"/>
          </a:p>
          <a:p>
            <a:pPr indent="-274320" eaLnBrk="1" fontAlgn="auto" hangingPunct="1">
              <a:spcAft>
                <a:spcPts val="0"/>
              </a:spcAft>
              <a:defRPr/>
            </a:pPr>
            <a:r>
              <a:rPr lang="en-US" b="1" i="1" dirty="0" err="1" smtClean="0"/>
              <a:t>zdravstvenog</a:t>
            </a:r>
            <a:r>
              <a:rPr lang="en-US" b="1" i="1" dirty="0" smtClean="0"/>
              <a:t> </a:t>
            </a:r>
            <a:r>
              <a:rPr lang="en-US" b="1" i="1" dirty="0" err="1"/>
              <a:t>stanja</a:t>
            </a:r>
            <a:r>
              <a:rPr lang="en-US" b="1" i="1" dirty="0"/>
              <a:t>, </a:t>
            </a:r>
            <a:endParaRPr lang="x-none" b="1" i="1" dirty="0" smtClean="0"/>
          </a:p>
          <a:p>
            <a:pPr indent="-274320" eaLnBrk="1" fontAlgn="auto" hangingPunct="1">
              <a:spcAft>
                <a:spcPts val="0"/>
              </a:spcAft>
              <a:defRPr/>
            </a:pPr>
            <a:r>
              <a:rPr lang="en-US" b="1" i="1" dirty="0" err="1" smtClean="0"/>
              <a:t>uslova</a:t>
            </a:r>
            <a:r>
              <a:rPr lang="en-US" b="1" i="1" dirty="0" smtClean="0"/>
              <a:t> </a:t>
            </a:r>
            <a:r>
              <a:rPr lang="en-US" b="1" i="1" dirty="0" err="1"/>
              <a:t>sredine</a:t>
            </a:r>
            <a:r>
              <a:rPr lang="en-US" b="1" i="1" dirty="0"/>
              <a:t> i</a:t>
            </a:r>
          </a:p>
          <a:p>
            <a:pPr indent="-274320" eaLnBrk="1" fontAlgn="auto" hangingPunct="1">
              <a:spcAft>
                <a:spcPts val="0"/>
              </a:spcAft>
              <a:defRPr/>
            </a:pPr>
            <a:r>
              <a:rPr lang="en-US" b="1" i="1" dirty="0"/>
              <a:t>dr.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i="1" smtClean="0"/>
              <a:t>HRANIVA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2988" y="2133600"/>
            <a:ext cx="6777037" cy="3698875"/>
          </a:xfrm>
          <a:solidFill>
            <a:schemeClr val="bg2">
              <a:lumMod val="75000"/>
            </a:schemeClr>
          </a:solidFill>
        </p:spPr>
        <p:txBody>
          <a:bodyPr rtlCol="0">
            <a:normAutofit/>
          </a:bodyPr>
          <a:lstStyle/>
          <a:p>
            <a:pPr indent="-274320" eaLnBrk="1" fontAlgn="auto" hangingPunct="1">
              <a:spcAft>
                <a:spcPts val="0"/>
              </a:spcAft>
              <a:defRPr/>
            </a:pPr>
            <a:r>
              <a:rPr lang="en-US" b="1" i="1" dirty="0" err="1"/>
              <a:t>Hranljiva</a:t>
            </a:r>
            <a:r>
              <a:rPr lang="en-US" b="1" i="1" dirty="0"/>
              <a:t> </a:t>
            </a:r>
            <a:r>
              <a:rPr lang="en-US" b="1" i="1" dirty="0" err="1"/>
              <a:t>vrednost</a:t>
            </a:r>
            <a:r>
              <a:rPr lang="en-US" b="1" i="1" dirty="0"/>
              <a:t> </a:t>
            </a:r>
            <a:r>
              <a:rPr lang="en-US" b="1" i="1" dirty="0" err="1"/>
              <a:t>različitih</a:t>
            </a:r>
            <a:r>
              <a:rPr lang="en-US" b="1" i="1" dirty="0"/>
              <a:t> </a:t>
            </a:r>
            <a:r>
              <a:rPr lang="en-US" b="1" i="1" dirty="0" err="1"/>
              <a:t>hraniva</a:t>
            </a:r>
            <a:r>
              <a:rPr lang="en-US" b="1" i="1" dirty="0"/>
              <a:t> </a:t>
            </a:r>
            <a:r>
              <a:rPr lang="en-US" b="1" i="1" dirty="0" err="1"/>
              <a:t>može</a:t>
            </a:r>
            <a:r>
              <a:rPr lang="en-US" b="1" i="1" dirty="0"/>
              <a:t> se </a:t>
            </a:r>
            <a:r>
              <a:rPr lang="en-US" b="1" i="1" dirty="0" err="1">
                <a:solidFill>
                  <a:srgbClr val="FF0000"/>
                </a:solidFill>
              </a:rPr>
              <a:t>značajno</a:t>
            </a:r>
            <a:r>
              <a:rPr lang="en-US" b="1" i="1" dirty="0">
                <a:solidFill>
                  <a:srgbClr val="FF0000"/>
                </a:solidFill>
              </a:rPr>
              <a:t> </a:t>
            </a:r>
            <a:r>
              <a:rPr lang="en-US" b="1" i="1" dirty="0" err="1">
                <a:solidFill>
                  <a:srgbClr val="FF0000"/>
                </a:solidFill>
              </a:rPr>
              <a:t>razlikovati</a:t>
            </a:r>
            <a:r>
              <a:rPr lang="en-US" b="1" i="1" dirty="0"/>
              <a:t>, pre </a:t>
            </a:r>
            <a:r>
              <a:rPr lang="en-US" b="1" i="1" dirty="0" err="1"/>
              <a:t>svega</a:t>
            </a:r>
            <a:r>
              <a:rPr lang="en-US" b="1" i="1" dirty="0"/>
              <a:t> </a:t>
            </a:r>
            <a:r>
              <a:rPr lang="en-US" b="1" i="1" dirty="0" err="1" smtClean="0"/>
              <a:t>zbog</a:t>
            </a:r>
            <a:r>
              <a:rPr lang="x-none" b="1" i="1" dirty="0" smtClean="0"/>
              <a:t>:</a:t>
            </a:r>
          </a:p>
          <a:p>
            <a:pPr indent="-274320" eaLnBrk="1" fontAlgn="auto" hangingPunct="1">
              <a:spcAft>
                <a:spcPts val="0"/>
              </a:spcAft>
              <a:defRPr/>
            </a:pPr>
            <a:endParaRPr lang="en-US" b="1" i="1" dirty="0"/>
          </a:p>
          <a:p>
            <a:pPr indent="-274320" eaLnBrk="1" fontAlgn="auto" hangingPunct="1">
              <a:spcAft>
                <a:spcPts val="0"/>
              </a:spcAft>
              <a:defRPr/>
            </a:pPr>
            <a:r>
              <a:rPr lang="x-none" b="1" i="1" dirty="0" err="1">
                <a:solidFill>
                  <a:srgbClr val="FF0000"/>
                </a:solidFill>
              </a:rPr>
              <a:t>S</a:t>
            </a:r>
            <a:r>
              <a:rPr lang="en-US" b="1" i="1" dirty="0" err="1" smtClean="0">
                <a:solidFill>
                  <a:srgbClr val="FF0000"/>
                </a:solidFill>
              </a:rPr>
              <a:t>adržaja</a:t>
            </a:r>
            <a:r>
              <a:rPr lang="en-US" b="1" i="1" dirty="0" smtClean="0"/>
              <a:t> </a:t>
            </a:r>
            <a:r>
              <a:rPr lang="en-US" b="1" i="1" dirty="0" err="1"/>
              <a:t>pojedinih</a:t>
            </a:r>
            <a:r>
              <a:rPr lang="en-US" b="1" i="1" dirty="0"/>
              <a:t> </a:t>
            </a:r>
            <a:r>
              <a:rPr lang="en-US" b="1" i="1" dirty="0" err="1"/>
              <a:t>hranljivih</a:t>
            </a:r>
            <a:r>
              <a:rPr lang="en-US" b="1" i="1" dirty="0"/>
              <a:t> </a:t>
            </a:r>
            <a:r>
              <a:rPr lang="en-US" b="1" i="1" dirty="0" err="1"/>
              <a:t>materija</a:t>
            </a:r>
            <a:r>
              <a:rPr lang="en-US" b="1" i="1" dirty="0"/>
              <a:t>, </a:t>
            </a:r>
            <a:r>
              <a:rPr lang="en-US" b="1" i="1" dirty="0" err="1"/>
              <a:t>ali</a:t>
            </a:r>
            <a:r>
              <a:rPr lang="en-US" b="1" i="1" dirty="0"/>
              <a:t> i </a:t>
            </a:r>
            <a:r>
              <a:rPr lang="en-US" b="1" i="1" dirty="0" err="1"/>
              <a:t>zbog</a:t>
            </a:r>
            <a:r>
              <a:rPr lang="en-US" b="1" i="1" dirty="0"/>
              <a:t> </a:t>
            </a:r>
            <a:r>
              <a:rPr lang="en-US" b="1" i="1" dirty="0" err="1"/>
              <a:t>načina</a:t>
            </a:r>
            <a:r>
              <a:rPr lang="en-US" b="1" i="1" dirty="0"/>
              <a:t> </a:t>
            </a:r>
            <a:r>
              <a:rPr lang="en-US" b="1" i="1" dirty="0" err="1"/>
              <a:t>konzervisanja</a:t>
            </a:r>
            <a:r>
              <a:rPr lang="en-US" b="1" i="1" dirty="0"/>
              <a:t> i </a:t>
            </a:r>
            <a:r>
              <a:rPr lang="en-US" b="1" i="1" dirty="0" err="1"/>
              <a:t>obrade</a:t>
            </a:r>
            <a:r>
              <a:rPr lang="en-US" b="1" i="1" dirty="0"/>
              <a:t>, </a:t>
            </a:r>
            <a:endParaRPr lang="x-none" b="1" i="1" dirty="0" smtClean="0"/>
          </a:p>
          <a:p>
            <a:pPr indent="-274320" eaLnBrk="1" fontAlgn="auto" hangingPunct="1">
              <a:spcAft>
                <a:spcPts val="0"/>
              </a:spcAft>
              <a:defRPr/>
            </a:pPr>
            <a:endParaRPr lang="x-none" b="1" i="1" dirty="0" smtClean="0"/>
          </a:p>
          <a:p>
            <a:pPr indent="-274320" eaLnBrk="1" fontAlgn="auto" hangingPunct="1">
              <a:spcAft>
                <a:spcPts val="0"/>
              </a:spcAft>
              <a:defRPr/>
            </a:pPr>
            <a:r>
              <a:rPr lang="x-none" b="1" i="1" dirty="0" err="1" smtClean="0">
                <a:solidFill>
                  <a:srgbClr val="FF0000"/>
                </a:solidFill>
              </a:rPr>
              <a:t>P</a:t>
            </a:r>
            <a:r>
              <a:rPr lang="en-US" b="1" i="1" dirty="0" err="1" smtClean="0">
                <a:solidFill>
                  <a:srgbClr val="FF0000"/>
                </a:solidFill>
              </a:rPr>
              <a:t>romena</a:t>
            </a:r>
            <a:r>
              <a:rPr lang="x-none" b="1" i="1" dirty="0" smtClean="0">
                <a:solidFill>
                  <a:srgbClr val="FF0000"/>
                </a:solidFill>
              </a:rPr>
              <a:t> </a:t>
            </a:r>
            <a:r>
              <a:rPr lang="en-US" b="1" i="1" dirty="0" err="1" smtClean="0"/>
              <a:t>hranljivih</a:t>
            </a:r>
            <a:r>
              <a:rPr lang="en-US" b="1" i="1" dirty="0" smtClean="0"/>
              <a:t> </a:t>
            </a:r>
            <a:r>
              <a:rPr lang="en-US" b="1" i="1" dirty="0" err="1"/>
              <a:t>sastojaka</a:t>
            </a:r>
            <a:r>
              <a:rPr lang="en-US" b="1" i="1" dirty="0"/>
              <a:t> u </a:t>
            </a:r>
            <a:r>
              <a:rPr lang="en-US" b="1" i="1" dirty="0" err="1"/>
              <a:t>različitim</a:t>
            </a:r>
            <a:r>
              <a:rPr lang="en-US" b="1" i="1" dirty="0"/>
              <a:t> </a:t>
            </a:r>
            <a:r>
              <a:rPr lang="en-US" b="1" i="1" dirty="0" err="1"/>
              <a:t>uslovima</a:t>
            </a:r>
            <a:r>
              <a:rPr lang="en-US" b="1" i="1" dirty="0"/>
              <a:t>, </a:t>
            </a:r>
            <a:r>
              <a:rPr lang="en-US" b="1" i="1" dirty="0" err="1"/>
              <a:t>njihove</a:t>
            </a:r>
            <a:r>
              <a:rPr lang="en-US" b="1" i="1" dirty="0"/>
              <a:t> </a:t>
            </a:r>
            <a:r>
              <a:rPr lang="en-US" b="1" i="1" dirty="0" err="1"/>
              <a:t>interakcije</a:t>
            </a:r>
            <a:r>
              <a:rPr lang="en-US" b="1" i="1" dirty="0"/>
              <a:t>, </a:t>
            </a:r>
            <a:r>
              <a:rPr lang="en-US" b="1" i="1" dirty="0" err="1"/>
              <a:t>prisustva</a:t>
            </a:r>
            <a:r>
              <a:rPr lang="en-US" b="1" i="1" dirty="0"/>
              <a:t> </a:t>
            </a:r>
            <a:r>
              <a:rPr lang="en-US" b="1" i="1" dirty="0" err="1" smtClean="0"/>
              <a:t>antinutritivnih</a:t>
            </a:r>
            <a:r>
              <a:rPr lang="x-none" b="1" i="1" dirty="0"/>
              <a:t> </a:t>
            </a:r>
            <a:r>
              <a:rPr lang="en-US" b="1" i="1" dirty="0" err="1" smtClean="0"/>
              <a:t>materija</a:t>
            </a:r>
            <a:r>
              <a:rPr lang="en-US" b="1" i="1" dirty="0"/>
              <a:t>, </a:t>
            </a:r>
            <a:r>
              <a:rPr lang="en-US" b="1" i="1" dirty="0" err="1"/>
              <a:t>kontaminacije</a:t>
            </a:r>
            <a:r>
              <a:rPr lang="en-US" b="1" i="1" dirty="0"/>
              <a:t> i dr.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x-none" b="1" dirty="0" smtClean="0"/>
              <a:t>DEFINICIJA HRANIVA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2988" y="1844675"/>
            <a:ext cx="6777037" cy="4464050"/>
          </a:xfrm>
          <a:solidFill>
            <a:schemeClr val="bg2">
              <a:lumMod val="75000"/>
            </a:schemeClr>
          </a:solidFill>
        </p:spPr>
        <p:txBody>
          <a:bodyPr rtlCol="0">
            <a:normAutofit fontScale="92500" lnSpcReduction="20000"/>
          </a:bodyPr>
          <a:lstStyle/>
          <a:p>
            <a:pPr indent="-274320" eaLnBrk="1" fontAlgn="auto" hangingPunct="1">
              <a:spcAft>
                <a:spcPts val="0"/>
              </a:spcAft>
              <a:defRPr/>
            </a:pPr>
            <a:r>
              <a:rPr lang="en-US" b="1" i="1" dirty="0" err="1" smtClean="0"/>
              <a:t>sve</a:t>
            </a:r>
            <a:r>
              <a:rPr lang="en-US" b="1" i="1" dirty="0" smtClean="0"/>
              <a:t> </a:t>
            </a:r>
            <a:r>
              <a:rPr lang="en-US" b="1" i="1" dirty="0" err="1"/>
              <a:t>supstance</a:t>
            </a:r>
            <a:r>
              <a:rPr lang="en-US" b="1" i="1" dirty="0"/>
              <a:t> </a:t>
            </a:r>
            <a:r>
              <a:rPr lang="en-US" b="1" i="1" dirty="0" err="1"/>
              <a:t>biljnog</a:t>
            </a:r>
            <a:r>
              <a:rPr lang="en-US" b="1" i="1" dirty="0"/>
              <a:t>, </a:t>
            </a:r>
            <a:r>
              <a:rPr lang="en-US" b="1" i="1" dirty="0" err="1"/>
              <a:t>životinjskog</a:t>
            </a:r>
            <a:r>
              <a:rPr lang="en-US" b="1" i="1" dirty="0"/>
              <a:t> i </a:t>
            </a:r>
            <a:r>
              <a:rPr lang="en-US" b="1" i="1" dirty="0" err="1"/>
              <a:t>mineralnog</a:t>
            </a:r>
            <a:r>
              <a:rPr lang="en-US" b="1" i="1" dirty="0"/>
              <a:t> </a:t>
            </a:r>
            <a:r>
              <a:rPr lang="en-US" b="1" i="1" dirty="0" err="1" smtClean="0"/>
              <a:t>porekla</a:t>
            </a:r>
            <a:r>
              <a:rPr lang="en-US" b="1" i="1" dirty="0" smtClean="0"/>
              <a:t>,</a:t>
            </a:r>
            <a:r>
              <a:rPr lang="x-none" b="1" i="1" dirty="0" smtClean="0"/>
              <a:t> </a:t>
            </a:r>
            <a:r>
              <a:rPr lang="en-US" b="1" i="1" dirty="0" err="1" smtClean="0"/>
              <a:t>kao</a:t>
            </a:r>
            <a:r>
              <a:rPr lang="en-US" b="1" i="1" dirty="0" smtClean="0"/>
              <a:t> </a:t>
            </a:r>
            <a:r>
              <a:rPr lang="en-US" b="1" i="1" dirty="0"/>
              <a:t>i </a:t>
            </a:r>
            <a:r>
              <a:rPr lang="en-US" b="1" i="1" dirty="0" err="1"/>
              <a:t>sintetičke</a:t>
            </a:r>
            <a:r>
              <a:rPr lang="en-US" b="1" i="1" dirty="0"/>
              <a:t> </a:t>
            </a:r>
            <a:r>
              <a:rPr lang="en-US" b="1" i="1" dirty="0" err="1"/>
              <a:t>supstance</a:t>
            </a:r>
            <a:r>
              <a:rPr lang="en-US" b="1" i="1" dirty="0"/>
              <a:t>, </a:t>
            </a:r>
            <a:r>
              <a:rPr lang="en-US" b="1" i="1" dirty="0" err="1"/>
              <a:t>proizvedene</a:t>
            </a:r>
            <a:r>
              <a:rPr lang="en-US" b="1" i="1" dirty="0"/>
              <a:t> </a:t>
            </a:r>
            <a:r>
              <a:rPr lang="en-US" b="1" i="1" dirty="0" err="1"/>
              <a:t>prirodnim</a:t>
            </a:r>
            <a:r>
              <a:rPr lang="en-US" b="1" i="1" dirty="0"/>
              <a:t> </a:t>
            </a:r>
            <a:r>
              <a:rPr lang="en-US" b="1" i="1" dirty="0" err="1"/>
              <a:t>ili</a:t>
            </a:r>
            <a:r>
              <a:rPr lang="en-US" b="1" i="1" dirty="0"/>
              <a:t> </a:t>
            </a:r>
            <a:r>
              <a:rPr lang="en-US" b="1" i="1" dirty="0" err="1" smtClean="0"/>
              <a:t>industrijskim</a:t>
            </a:r>
            <a:r>
              <a:rPr lang="x-none" b="1" i="1" dirty="0" smtClean="0"/>
              <a:t> </a:t>
            </a:r>
            <a:r>
              <a:rPr lang="en-US" b="1" i="1" dirty="0" err="1" smtClean="0"/>
              <a:t>putem</a:t>
            </a:r>
            <a:r>
              <a:rPr lang="en-US" b="1" i="1" dirty="0"/>
              <a:t>, </a:t>
            </a:r>
            <a:r>
              <a:rPr lang="en-US" b="1" i="1" dirty="0" err="1"/>
              <a:t>koje</a:t>
            </a:r>
            <a:r>
              <a:rPr lang="en-US" b="1" i="1" dirty="0"/>
              <a:t> </a:t>
            </a:r>
            <a:r>
              <a:rPr lang="en-US" b="1" i="1" dirty="0" err="1"/>
              <a:t>unete</a:t>
            </a:r>
            <a:r>
              <a:rPr lang="en-US" b="1" i="1" dirty="0"/>
              <a:t> </a:t>
            </a:r>
            <a:r>
              <a:rPr lang="en-US" b="1" i="1" dirty="0" err="1"/>
              <a:t>peroralnim</a:t>
            </a:r>
            <a:r>
              <a:rPr lang="en-US" b="1" i="1" dirty="0"/>
              <a:t> </a:t>
            </a:r>
            <a:r>
              <a:rPr lang="en-US" b="1" i="1" dirty="0" err="1"/>
              <a:t>putem</a:t>
            </a:r>
            <a:r>
              <a:rPr lang="en-US" b="1" i="1" dirty="0"/>
              <a:t> </a:t>
            </a:r>
            <a:r>
              <a:rPr lang="en-US" b="1" i="1" dirty="0" err="1"/>
              <a:t>mogu</a:t>
            </a:r>
            <a:r>
              <a:rPr lang="en-US" b="1" i="1" dirty="0"/>
              <a:t> da </a:t>
            </a:r>
            <a:r>
              <a:rPr lang="en-US" b="1" i="1" dirty="0" err="1"/>
              <a:t>obezbede</a:t>
            </a:r>
            <a:r>
              <a:rPr lang="en-US" b="1" i="1" dirty="0"/>
              <a:t> </a:t>
            </a:r>
            <a:r>
              <a:rPr lang="en-US" b="1" i="1" dirty="0" err="1"/>
              <a:t>jednu</a:t>
            </a:r>
            <a:r>
              <a:rPr lang="en-US" b="1" i="1" dirty="0"/>
              <a:t> </a:t>
            </a:r>
            <a:r>
              <a:rPr lang="en-US" b="1" i="1" dirty="0" err="1"/>
              <a:t>ili</a:t>
            </a:r>
            <a:r>
              <a:rPr lang="en-US" b="1" i="1" dirty="0"/>
              <a:t> </a:t>
            </a:r>
            <a:r>
              <a:rPr lang="en-US" b="1" i="1" dirty="0" err="1" smtClean="0"/>
              <a:t>više</a:t>
            </a:r>
            <a:r>
              <a:rPr lang="x-none" b="1" i="1" dirty="0" smtClean="0"/>
              <a:t> </a:t>
            </a:r>
            <a:r>
              <a:rPr lang="en-US" b="1" i="1" dirty="0" smtClean="0"/>
              <a:t>od</a:t>
            </a:r>
            <a:r>
              <a:rPr lang="x-none" b="1" i="1" dirty="0" smtClean="0"/>
              <a:t> </a:t>
            </a:r>
            <a:r>
              <a:rPr lang="en-US" b="1" i="1" dirty="0" err="1" smtClean="0"/>
              <a:t>navedenih</a:t>
            </a:r>
            <a:r>
              <a:rPr lang="x-none" b="1" i="1" dirty="0" smtClean="0"/>
              <a:t> </a:t>
            </a:r>
            <a:r>
              <a:rPr lang="en-US" b="1" i="1" dirty="0" err="1" smtClean="0"/>
              <a:t>funkcija</a:t>
            </a:r>
            <a:r>
              <a:rPr lang="en-US" b="1" i="1" dirty="0"/>
              <a:t>:</a:t>
            </a:r>
          </a:p>
          <a:p>
            <a:pPr marL="68580" indent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x-none" u="sng" dirty="0" smtClean="0"/>
              <a:t> </a:t>
            </a:r>
            <a:r>
              <a:rPr lang="en-US" u="sng" dirty="0" smtClean="0"/>
              <a:t>-da</a:t>
            </a:r>
            <a:r>
              <a:rPr lang="x-none" u="sng" dirty="0" smtClean="0"/>
              <a:t> </a:t>
            </a:r>
            <a:r>
              <a:rPr lang="en-US" u="sng" dirty="0" err="1" smtClean="0"/>
              <a:t>obezbede</a:t>
            </a:r>
            <a:r>
              <a:rPr lang="x-none" u="sng" dirty="0" smtClean="0"/>
              <a:t> </a:t>
            </a:r>
            <a:r>
              <a:rPr lang="en-US" u="sng" dirty="0" err="1" smtClean="0">
                <a:solidFill>
                  <a:srgbClr val="FF0000"/>
                </a:solidFill>
              </a:rPr>
              <a:t>energiju</a:t>
            </a:r>
            <a:r>
              <a:rPr lang="en-US" dirty="0"/>
              <a:t>;</a:t>
            </a:r>
          </a:p>
          <a:p>
            <a:pPr marL="68580" indent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x-none" dirty="0" smtClean="0"/>
              <a:t> </a:t>
            </a:r>
            <a:r>
              <a:rPr lang="en-US" dirty="0" smtClean="0"/>
              <a:t>-</a:t>
            </a:r>
            <a:r>
              <a:rPr lang="en-US" u="sng" dirty="0" smtClean="0"/>
              <a:t>da</a:t>
            </a:r>
            <a:r>
              <a:rPr lang="x-none" u="sng" dirty="0" smtClean="0"/>
              <a:t> </a:t>
            </a:r>
            <a:r>
              <a:rPr lang="en-US" u="sng" dirty="0" err="1" smtClean="0"/>
              <a:t>obezbede</a:t>
            </a:r>
            <a:r>
              <a:rPr lang="x-none" u="sng" dirty="0" smtClean="0"/>
              <a:t> </a:t>
            </a:r>
            <a:r>
              <a:rPr lang="en-US" u="sng" dirty="0" err="1" smtClean="0"/>
              <a:t>materijal</a:t>
            </a:r>
            <a:r>
              <a:rPr lang="x-none" u="sng" dirty="0" smtClean="0"/>
              <a:t> </a:t>
            </a:r>
            <a:r>
              <a:rPr lang="en-US" u="sng" dirty="0" err="1" smtClean="0"/>
              <a:t>za</a:t>
            </a:r>
            <a:r>
              <a:rPr lang="en-US" u="sng" dirty="0" smtClean="0"/>
              <a:t> </a:t>
            </a:r>
            <a:r>
              <a:rPr lang="x-none" u="sng" dirty="0" smtClean="0"/>
              <a:t> </a:t>
            </a:r>
            <a:r>
              <a:rPr lang="en-US" u="sng" dirty="0" err="1" smtClean="0">
                <a:solidFill>
                  <a:srgbClr val="FF0000"/>
                </a:solidFill>
              </a:rPr>
              <a:t>izgradnju</a:t>
            </a:r>
            <a:r>
              <a:rPr lang="x-none" u="sng" dirty="0" smtClean="0">
                <a:solidFill>
                  <a:srgbClr val="FF0000"/>
                </a:solidFill>
              </a:rPr>
              <a:t> </a:t>
            </a:r>
            <a:r>
              <a:rPr lang="en-US" u="sng" dirty="0" err="1" smtClean="0">
                <a:solidFill>
                  <a:srgbClr val="FF0000"/>
                </a:solidFill>
              </a:rPr>
              <a:t>tkiva</a:t>
            </a:r>
            <a:r>
              <a:rPr lang="en-US" u="sng" dirty="0" smtClean="0"/>
              <a:t>;</a:t>
            </a:r>
            <a:endParaRPr lang="x-none" u="sng" dirty="0" smtClean="0"/>
          </a:p>
          <a:p>
            <a:pPr marL="68580" indent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x-none" u="sng" dirty="0"/>
              <a:t> </a:t>
            </a:r>
            <a:r>
              <a:rPr lang="en-US" u="sng" dirty="0" smtClean="0"/>
              <a:t>da</a:t>
            </a:r>
            <a:r>
              <a:rPr lang="x-none" u="sng" dirty="0" smtClean="0"/>
              <a:t> </a:t>
            </a:r>
            <a:r>
              <a:rPr lang="en-US" u="sng" dirty="0" err="1" smtClean="0"/>
              <a:t>obezbede</a:t>
            </a:r>
            <a:r>
              <a:rPr lang="x-none" u="sng" dirty="0" smtClean="0"/>
              <a:t> </a:t>
            </a:r>
            <a:r>
              <a:rPr lang="en-US" u="sng" dirty="0" err="1" smtClean="0">
                <a:solidFill>
                  <a:srgbClr val="FF0000"/>
                </a:solidFill>
              </a:rPr>
              <a:t>odvijanje</a:t>
            </a:r>
            <a:r>
              <a:rPr lang="x-none" u="sng" dirty="0" smtClean="0">
                <a:solidFill>
                  <a:srgbClr val="FF0000"/>
                </a:solidFill>
              </a:rPr>
              <a:t> </a:t>
            </a:r>
            <a:r>
              <a:rPr lang="en-US" u="sng" dirty="0" err="1" smtClean="0">
                <a:solidFill>
                  <a:srgbClr val="FF0000"/>
                </a:solidFill>
              </a:rPr>
              <a:t>biohemijskih</a:t>
            </a:r>
            <a:r>
              <a:rPr lang="x-none" u="sng" dirty="0" smtClean="0">
                <a:solidFill>
                  <a:srgbClr val="FF0000"/>
                </a:solidFill>
              </a:rPr>
              <a:t> </a:t>
            </a:r>
            <a:r>
              <a:rPr lang="en-US" u="sng" dirty="0" err="1" smtClean="0">
                <a:solidFill>
                  <a:srgbClr val="FF0000"/>
                </a:solidFill>
              </a:rPr>
              <a:t>procesa</a:t>
            </a:r>
            <a:r>
              <a:rPr lang="x-none" u="sng" dirty="0" smtClean="0">
                <a:solidFill>
                  <a:srgbClr val="FF0000"/>
                </a:solidFill>
              </a:rPr>
              <a:t> </a:t>
            </a:r>
            <a:r>
              <a:rPr lang="en-US" u="sng" dirty="0" smtClean="0">
                <a:solidFill>
                  <a:srgbClr val="FF0000"/>
                </a:solidFill>
              </a:rPr>
              <a:t>i</a:t>
            </a:r>
            <a:r>
              <a:rPr lang="x-none" u="sng" dirty="0" smtClean="0">
                <a:solidFill>
                  <a:srgbClr val="FF0000"/>
                </a:solidFill>
              </a:rPr>
              <a:t> </a:t>
            </a:r>
            <a:r>
              <a:rPr lang="en-US" u="sng" dirty="0" err="1" smtClean="0">
                <a:solidFill>
                  <a:srgbClr val="FF0000"/>
                </a:solidFill>
              </a:rPr>
              <a:t>fizioloških</a:t>
            </a:r>
            <a:r>
              <a:rPr lang="x-none" u="sng" dirty="0" smtClean="0">
                <a:solidFill>
                  <a:srgbClr val="FF0000"/>
                </a:solidFill>
              </a:rPr>
              <a:t> </a:t>
            </a:r>
            <a:r>
              <a:rPr lang="en-US" u="sng" dirty="0" err="1" smtClean="0">
                <a:solidFill>
                  <a:srgbClr val="FF0000"/>
                </a:solidFill>
              </a:rPr>
              <a:t>funkcija</a:t>
            </a:r>
            <a:r>
              <a:rPr lang="en-US" u="sng" dirty="0" smtClean="0">
                <a:solidFill>
                  <a:srgbClr val="FF0000"/>
                </a:solidFill>
              </a:rPr>
              <a:t>;</a:t>
            </a:r>
            <a:endParaRPr lang="x-none" u="sng" dirty="0" smtClean="0">
              <a:solidFill>
                <a:srgbClr val="FF0000"/>
              </a:solidFill>
            </a:endParaRPr>
          </a:p>
          <a:p>
            <a:pPr marL="68580" indent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dirty="0" smtClean="0">
                <a:solidFill>
                  <a:srgbClr val="FF0000"/>
                </a:solidFill>
              </a:rPr>
              <a:t>-</a:t>
            </a:r>
            <a:r>
              <a:rPr lang="en-US" u="sng" dirty="0" smtClean="0">
                <a:solidFill>
                  <a:srgbClr val="FF0000"/>
                </a:solidFill>
              </a:rPr>
              <a:t>ne</a:t>
            </a:r>
            <a:r>
              <a:rPr lang="x-none" u="sng" dirty="0" smtClean="0">
                <a:solidFill>
                  <a:srgbClr val="FF0000"/>
                </a:solidFill>
              </a:rPr>
              <a:t> </a:t>
            </a:r>
            <a:r>
              <a:rPr lang="en-US" u="sng" dirty="0" err="1" smtClean="0">
                <a:solidFill>
                  <a:srgbClr val="FF0000"/>
                </a:solidFill>
              </a:rPr>
              <a:t>utiču</a:t>
            </a:r>
            <a:r>
              <a:rPr lang="x-none" u="sng" dirty="0" smtClean="0">
                <a:solidFill>
                  <a:srgbClr val="FF0000"/>
                </a:solidFill>
              </a:rPr>
              <a:t> </a:t>
            </a:r>
            <a:r>
              <a:rPr lang="en-US" u="sng" dirty="0" err="1" smtClean="0">
                <a:solidFill>
                  <a:srgbClr val="FF0000"/>
                </a:solidFill>
              </a:rPr>
              <a:t>negativno</a:t>
            </a:r>
            <a:r>
              <a:rPr lang="en-US" u="sng" dirty="0" smtClean="0">
                <a:solidFill>
                  <a:srgbClr val="FF0000"/>
                </a:solidFill>
              </a:rPr>
              <a:t> </a:t>
            </a:r>
            <a:r>
              <a:rPr lang="en-US" u="sng" dirty="0" err="1" smtClean="0">
                <a:solidFill>
                  <a:srgbClr val="FF0000"/>
                </a:solidFill>
              </a:rPr>
              <a:t>na</a:t>
            </a:r>
            <a:r>
              <a:rPr lang="x-none" u="sng" dirty="0" smtClean="0">
                <a:solidFill>
                  <a:srgbClr val="FF0000"/>
                </a:solidFill>
              </a:rPr>
              <a:t> </a:t>
            </a:r>
            <a:r>
              <a:rPr lang="en-US" u="sng" dirty="0" err="1" smtClean="0">
                <a:solidFill>
                  <a:srgbClr val="FF0000"/>
                </a:solidFill>
              </a:rPr>
              <a:t>iskorišćavanje</a:t>
            </a:r>
            <a:r>
              <a:rPr lang="x-none" u="sng" dirty="0" smtClean="0">
                <a:solidFill>
                  <a:srgbClr val="FF0000"/>
                </a:solidFill>
              </a:rPr>
              <a:t> </a:t>
            </a:r>
            <a:r>
              <a:rPr lang="en-US" u="sng" dirty="0" err="1" smtClean="0">
                <a:solidFill>
                  <a:srgbClr val="FF0000"/>
                </a:solidFill>
              </a:rPr>
              <a:t>hrane</a:t>
            </a:r>
            <a:r>
              <a:rPr lang="en-US" dirty="0" smtClean="0"/>
              <a:t>;</a:t>
            </a:r>
            <a:endParaRPr lang="x-none" dirty="0" smtClean="0"/>
          </a:p>
          <a:p>
            <a:pPr marL="68580" indent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dirty="0" smtClean="0"/>
              <a:t>- </a:t>
            </a:r>
            <a:r>
              <a:rPr lang="en-US" u="sng" dirty="0"/>
              <a:t>da </a:t>
            </a:r>
            <a:r>
              <a:rPr lang="en-US" u="sng" dirty="0" err="1">
                <a:solidFill>
                  <a:srgbClr val="FF0000"/>
                </a:solidFill>
              </a:rPr>
              <a:t>nisu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  <a:r>
              <a:rPr lang="en-US" u="sng" dirty="0" err="1">
                <a:solidFill>
                  <a:srgbClr val="FF0000"/>
                </a:solidFill>
              </a:rPr>
              <a:t>štetne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  <a:r>
              <a:rPr lang="en-US" u="sng" dirty="0" err="1">
                <a:solidFill>
                  <a:srgbClr val="FF0000"/>
                </a:solidFill>
              </a:rPr>
              <a:t>za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  <a:r>
              <a:rPr lang="en-US" u="sng" dirty="0" err="1">
                <a:solidFill>
                  <a:srgbClr val="FF0000"/>
                </a:solidFill>
              </a:rPr>
              <a:t>zdravlje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  <a:r>
              <a:rPr lang="en-US" u="sng" dirty="0" err="1"/>
              <a:t>životinja</a:t>
            </a:r>
            <a:r>
              <a:rPr lang="en-US" u="sng" dirty="0"/>
              <a:t>, </a:t>
            </a:r>
            <a:r>
              <a:rPr lang="en-US" u="sng" dirty="0" err="1"/>
              <a:t>kao</a:t>
            </a:r>
            <a:r>
              <a:rPr lang="en-US" u="sng" dirty="0"/>
              <a:t> i </a:t>
            </a:r>
            <a:r>
              <a:rPr lang="en-US" u="sng" dirty="0" err="1"/>
              <a:t>ljudi</a:t>
            </a:r>
            <a:r>
              <a:rPr lang="en-US" u="sng" dirty="0"/>
              <a:t> </a:t>
            </a:r>
            <a:r>
              <a:rPr lang="en-US" u="sng" dirty="0" err="1"/>
              <a:t>koji</a:t>
            </a:r>
            <a:r>
              <a:rPr lang="en-US" u="sng" dirty="0"/>
              <a:t> </a:t>
            </a:r>
            <a:r>
              <a:rPr lang="en-US" u="sng" dirty="0" err="1" smtClean="0"/>
              <a:t>konzumiraju</a:t>
            </a:r>
            <a:r>
              <a:rPr lang="x-none" u="sng" dirty="0" smtClean="0"/>
              <a:t> </a:t>
            </a:r>
            <a:r>
              <a:rPr lang="en-US" u="sng" dirty="0" err="1" smtClean="0"/>
              <a:t>životinjske</a:t>
            </a:r>
            <a:r>
              <a:rPr lang="x-none" u="sng" dirty="0" smtClean="0"/>
              <a:t> </a:t>
            </a:r>
            <a:r>
              <a:rPr lang="en-US" u="sng" dirty="0" err="1" smtClean="0"/>
              <a:t>proizvode</a:t>
            </a:r>
            <a:r>
              <a:rPr lang="en-US" u="sng" dirty="0" smtClean="0"/>
              <a:t> i</a:t>
            </a:r>
            <a:r>
              <a:rPr lang="x-none" u="sng" dirty="0" smtClean="0"/>
              <a:t> </a:t>
            </a:r>
            <a:r>
              <a:rPr lang="en-US" u="sng" dirty="0" err="1" smtClean="0"/>
              <a:t>prehrambene</a:t>
            </a:r>
            <a:r>
              <a:rPr lang="x-none" u="sng" dirty="0" smtClean="0"/>
              <a:t> </a:t>
            </a:r>
            <a:r>
              <a:rPr lang="en-US" u="sng" dirty="0" err="1" smtClean="0"/>
              <a:t>proizvode</a:t>
            </a:r>
            <a:r>
              <a:rPr lang="x-none" u="sng" dirty="0" smtClean="0"/>
              <a:t> UOPŠTE</a:t>
            </a:r>
            <a:endParaRPr lang="en-US" u="sng" dirty="0"/>
          </a:p>
          <a:p>
            <a:pPr indent="-274320" eaLnBrk="1" fontAlgn="auto" hangingPunct="1">
              <a:spcAft>
                <a:spcPts val="0"/>
              </a:spcAft>
              <a:defRPr/>
            </a:pPr>
            <a:endParaRPr lang="en-US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>
          <a:xfrm>
            <a:off x="1042988" y="765175"/>
            <a:ext cx="7024687" cy="1079500"/>
          </a:xfrm>
        </p:spPr>
        <p:txBody>
          <a:bodyPr/>
          <a:lstStyle/>
          <a:p>
            <a:pPr eaLnBrk="1" hangingPunct="1"/>
            <a:r>
              <a:rPr lang="en-US" b="1" i="1" smtClean="0"/>
              <a:t>VRSTE HRANIVA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2988" y="2133600"/>
            <a:ext cx="6777037" cy="4032250"/>
          </a:xfrm>
          <a:solidFill>
            <a:schemeClr val="bg2">
              <a:lumMod val="75000"/>
            </a:schemeClr>
          </a:solidFill>
        </p:spPr>
        <p:txBody>
          <a:bodyPr rtlCol="0">
            <a:normAutofit fontScale="85000" lnSpcReduction="20000"/>
          </a:bodyPr>
          <a:lstStyle/>
          <a:p>
            <a:pPr indent="-274320" eaLnBrk="1" fontAlgn="auto" hangingPunct="1">
              <a:spcAft>
                <a:spcPts val="0"/>
              </a:spcAft>
              <a:defRPr/>
            </a:pPr>
            <a:r>
              <a:rPr lang="x-none" sz="2800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KABASTA</a:t>
            </a:r>
            <a:r>
              <a:rPr lang="x-none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indent="-274320" eaLnBrk="1" fontAlgn="auto" hangingPunct="1">
              <a:spcAft>
                <a:spcPts val="0"/>
              </a:spcAft>
              <a:defRPr/>
            </a:pPr>
            <a:r>
              <a:rPr lang="x-none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Seno i </a:t>
            </a:r>
            <a:r>
              <a:rPr lang="x-none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silaža</a:t>
            </a:r>
          </a:p>
          <a:p>
            <a:pPr indent="-274320" eaLnBrk="1" fontAlgn="auto" hangingPunct="1">
              <a:spcAft>
                <a:spcPts val="0"/>
              </a:spcAft>
              <a:defRPr/>
            </a:pPr>
            <a:r>
              <a:rPr lang="en-US" b="1" i="1" dirty="0" err="1" smtClean="0"/>
              <a:t>preko</a:t>
            </a:r>
            <a:r>
              <a:rPr lang="en-US" b="1" i="1" dirty="0" smtClean="0"/>
              <a:t> </a:t>
            </a:r>
            <a:r>
              <a:rPr lang="en-US" b="1" i="1" dirty="0" err="1"/>
              <a:t>cele</a:t>
            </a:r>
            <a:r>
              <a:rPr lang="en-US" b="1" i="1" dirty="0"/>
              <a:t> </a:t>
            </a:r>
            <a:r>
              <a:rPr lang="en-US" b="1" i="1" dirty="0" err="1"/>
              <a:t>godine</a:t>
            </a:r>
            <a:r>
              <a:rPr lang="en-US" b="1" i="1" dirty="0"/>
              <a:t> </a:t>
            </a:r>
            <a:r>
              <a:rPr lang="en-US" b="1" i="1" dirty="0" err="1"/>
              <a:t>koriste</a:t>
            </a:r>
            <a:endParaRPr lang="en-US" b="1" i="1" dirty="0"/>
          </a:p>
          <a:p>
            <a:pPr indent="-274320" eaLnBrk="1" fontAlgn="auto" hangingPunct="1">
              <a:spcAft>
                <a:spcPts val="0"/>
              </a:spcAft>
              <a:defRPr/>
            </a:pPr>
            <a:r>
              <a:rPr lang="en-US" b="1" i="1" dirty="0" err="1"/>
              <a:t>konzervisana</a:t>
            </a:r>
            <a:r>
              <a:rPr lang="en-US" b="1" i="1" dirty="0"/>
              <a:t> </a:t>
            </a:r>
            <a:r>
              <a:rPr lang="en-US" b="1" i="1" dirty="0" err="1"/>
              <a:t>kabasta</a:t>
            </a:r>
            <a:r>
              <a:rPr lang="en-US" b="1" i="1" dirty="0"/>
              <a:t> </a:t>
            </a:r>
            <a:r>
              <a:rPr lang="en-US" b="1" i="1" dirty="0" err="1"/>
              <a:t>hraniva</a:t>
            </a:r>
            <a:r>
              <a:rPr lang="en-US" b="1" i="1" dirty="0"/>
              <a:t> u </a:t>
            </a:r>
            <a:r>
              <a:rPr lang="en-US" b="1" i="1" dirty="0" err="1"/>
              <a:t>kombinaciji</a:t>
            </a:r>
            <a:r>
              <a:rPr lang="en-US" b="1" i="1" dirty="0"/>
              <a:t> </a:t>
            </a:r>
            <a:r>
              <a:rPr lang="en-US" b="1" i="1" dirty="0" err="1"/>
              <a:t>sa</a:t>
            </a:r>
            <a:r>
              <a:rPr lang="en-US" b="1" i="1" dirty="0"/>
              <a:t> </a:t>
            </a:r>
            <a:r>
              <a:rPr lang="en-US" b="1" i="1" dirty="0" err="1" smtClean="0"/>
              <a:t>koncentratima</a:t>
            </a:r>
            <a:endParaRPr lang="x-none" b="1" i="1" dirty="0" smtClean="0"/>
          </a:p>
          <a:p>
            <a:pPr indent="-274320" eaLnBrk="1" fontAlgn="auto" hangingPunct="1">
              <a:spcAft>
                <a:spcPts val="0"/>
              </a:spcAft>
              <a:defRPr/>
            </a:pPr>
            <a:endParaRPr lang="x-none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indent="-274320" eaLnBrk="1" fontAlgn="auto" hangingPunct="1">
              <a:spcAft>
                <a:spcPts val="0"/>
              </a:spcAft>
              <a:defRPr/>
            </a:pPr>
            <a:r>
              <a:rPr lang="x-none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x-none" sz="2800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KONCENTROVANA</a:t>
            </a:r>
          </a:p>
          <a:p>
            <a:pPr indent="-274320" eaLnBrk="1" fontAlgn="auto" hangingPunct="1">
              <a:spcAft>
                <a:spcPts val="0"/>
              </a:spcAft>
              <a:defRPr/>
            </a:pPr>
            <a:r>
              <a:rPr lang="vi-VN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zasniva se na korišćenju hraniva</a:t>
            </a:r>
          </a:p>
          <a:p>
            <a:pPr marL="68580" indent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x-none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vi-VN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koja </a:t>
            </a:r>
            <a:r>
              <a:rPr lang="vi-VN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 prethodno obrađena različitim metodama u cilju</a:t>
            </a:r>
            <a:r>
              <a:rPr lang="vi-VN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x-none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68580" indent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vi-VN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vi-VN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promene sadržaja </a:t>
            </a:r>
            <a:r>
              <a:rPr lang="vi-VN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vlage,povećanja </a:t>
            </a:r>
            <a:r>
              <a:rPr lang="vi-VN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svarljivosti i iskoristivosti hranljivih materija</a:t>
            </a:r>
          </a:p>
          <a:p>
            <a:pPr indent="-274320" eaLnBrk="1" fontAlgn="auto" hangingPunct="1">
              <a:spcAft>
                <a:spcPts val="0"/>
              </a:spcAft>
              <a:defRPr/>
            </a:pPr>
            <a:endParaRPr lang="x-none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indent="-274320" eaLnBrk="1" fontAlgn="auto" hangingPunct="1">
              <a:spcAft>
                <a:spcPts val="0"/>
              </a:spcAft>
              <a:defRPr/>
            </a:pPr>
            <a:endParaRPr lang="x-none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indent="-274320" eaLnBrk="1" fontAlgn="auto" hangingPunct="1">
              <a:spcAft>
                <a:spcPts val="0"/>
              </a:spcAft>
              <a:defRPr/>
            </a:pPr>
            <a:endParaRPr lang="en-US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>
          <a:xfrm>
            <a:off x="1042988" y="620713"/>
            <a:ext cx="7024687" cy="914400"/>
          </a:xfrm>
        </p:spPr>
        <p:txBody>
          <a:bodyPr/>
          <a:lstStyle/>
          <a:p>
            <a:pPr eaLnBrk="1" hangingPunct="1"/>
            <a:r>
              <a:rPr lang="en-US" b="1" i="1" smtClean="0"/>
              <a:t>    OPTIMALIZACIJA?</a:t>
            </a:r>
          </a:p>
        </p:txBody>
      </p:sp>
      <p:sp>
        <p:nvSpPr>
          <p:cNvPr id="7" name="Smiley Face 6"/>
          <p:cNvSpPr/>
          <p:nvPr/>
        </p:nvSpPr>
        <p:spPr>
          <a:xfrm>
            <a:off x="611188" y="620713"/>
            <a:ext cx="914400" cy="9144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1907704" y="1844824"/>
            <a:ext cx="7128792" cy="3528392"/>
          </a:xfrm>
          <a:solidFill>
            <a:schemeClr val="bg2">
              <a:lumMod val="75000"/>
            </a:schemeClr>
          </a:solidFill>
          <a:scene3d>
            <a:camera prst="perspectiveHeroicExtremeRightFacing"/>
            <a:lightRig rig="threePt" dir="t"/>
          </a:scene3d>
        </p:spPr>
        <p:txBody>
          <a:bodyPr rtlCol="0">
            <a:normAutofit/>
          </a:bodyPr>
          <a:lstStyle/>
          <a:p>
            <a:pPr indent="-274320" eaLnBrk="1" fontAlgn="auto" hangingPunct="1">
              <a:spcAft>
                <a:spcPts val="0"/>
              </a:spcAft>
              <a:defRPr/>
            </a:pPr>
            <a:r>
              <a:rPr lang="x-none" b="1" i="1" dirty="0" smtClean="0"/>
              <a:t>Iskoristiti hraniva iz sopstvene proizvodnje, proizvedena u skladu sa preporučenim pristupačnim tehnologijama uz minimalnu nabavku dodataka ishrani pri čemu se mora ispoštovati osnovni princip</a:t>
            </a:r>
          </a:p>
          <a:p>
            <a:pPr indent="-274320" eaLnBrk="1" fontAlgn="auto" hangingPunct="1">
              <a:spcAft>
                <a:spcPts val="0"/>
              </a:spcAft>
              <a:defRPr/>
            </a:pPr>
            <a:endParaRPr lang="x-none" b="1" i="1" dirty="0">
              <a:solidFill>
                <a:srgbClr val="FF0000"/>
              </a:solidFill>
            </a:endParaRPr>
          </a:p>
          <a:p>
            <a:pPr indent="-274320" eaLnBrk="1" fontAlgn="auto" hangingPunct="1">
              <a:spcAft>
                <a:spcPts val="0"/>
              </a:spcAft>
              <a:defRPr/>
            </a:pPr>
            <a:r>
              <a:rPr lang="x-none" b="1" i="1" dirty="0" smtClean="0">
                <a:solidFill>
                  <a:srgbClr val="FF0000"/>
                </a:solidFill>
              </a:rPr>
              <a:t>MINIMALNA CENA KOŠTANJA  -  UZ OPTIMALNO ZADOVOLJENJE POTREBA   </a:t>
            </a:r>
            <a:endParaRPr lang="en-US" b="1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327</TotalTime>
  <Words>470</Words>
  <Application>Microsoft Office PowerPoint</Application>
  <PresentationFormat>On-screen Show (4:3)</PresentationFormat>
  <Paragraphs>101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Design Template</vt:lpstr>
      </vt:variant>
      <vt:variant>
        <vt:i4>4</vt:i4>
      </vt:variant>
      <vt:variant>
        <vt:lpstr>Slide Titles</vt:lpstr>
      </vt:variant>
      <vt:variant>
        <vt:i4>18</vt:i4>
      </vt:variant>
    </vt:vector>
  </HeadingPairs>
  <TitlesOfParts>
    <vt:vector size="28" baseType="lpstr">
      <vt:lpstr>Arial</vt:lpstr>
      <vt:lpstr>Century Gothic</vt:lpstr>
      <vt:lpstr>Wingdings 2</vt:lpstr>
      <vt:lpstr>Calibri</vt:lpstr>
      <vt:lpstr>Verdana</vt:lpstr>
      <vt:lpstr>ＭＳ Ｐゴシック</vt:lpstr>
      <vt:lpstr>Austin</vt:lpstr>
      <vt:lpstr>Austin</vt:lpstr>
      <vt:lpstr>Austin</vt:lpstr>
      <vt:lpstr>Austin</vt:lpstr>
      <vt:lpstr>ZAŠTO JE VAŽNA   OPTIMALNA ISHRANA DOMAĆIH ŽIVOTINJA?</vt:lpstr>
      <vt:lpstr>OSNOVNI   PRINCIP   ISHRANE</vt:lpstr>
      <vt:lpstr>GLAVNI CILJ</vt:lpstr>
      <vt:lpstr>1.Zadovoljiti potrebe životinja </vt:lpstr>
      <vt:lpstr>2. KAKO?</vt:lpstr>
      <vt:lpstr>HRANIVA</vt:lpstr>
      <vt:lpstr>DEFINICIJA HRANIVA </vt:lpstr>
      <vt:lpstr>VRSTE HRANIVA</vt:lpstr>
      <vt:lpstr>    OPTIMALIZACIJA?</vt:lpstr>
      <vt:lpstr>Savremeni principi u ishrani preživara </vt:lpstr>
      <vt:lpstr>Savremeni principi u ishrani nepreživara </vt:lpstr>
      <vt:lpstr>PROBLEM-TROŠKOVI ISHRANE?</vt:lpstr>
      <vt:lpstr>REŠENJE PROBLEMA?</vt:lpstr>
      <vt:lpstr>OPTIMALIZACIJOM OBROKA</vt:lpstr>
      <vt:lpstr>PRIMER- lucerkino seno kao kabasto hranivo ,....</vt:lpstr>
      <vt:lpstr>NE SMEMO GREŠITI JER</vt:lpstr>
      <vt:lpstr>Umesto zaključka </vt:lpstr>
      <vt:lpstr>Slide 18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ZAŠTO JE VAŽNA   OPTIMALNA ISHRANA DOMAĆIH ŽIVOTINJA?</dc:title>
  <dc:creator>PC19</dc:creator>
  <cp:lastModifiedBy>Damir Varga</cp:lastModifiedBy>
  <cp:revision>35</cp:revision>
  <dcterms:created xsi:type="dcterms:W3CDTF">2013-01-09T12:38:37Z</dcterms:created>
  <dcterms:modified xsi:type="dcterms:W3CDTF">2013-02-05T09:37:57Z</dcterms:modified>
</cp:coreProperties>
</file>